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3" r:id="rId3"/>
    <p:sldId id="257" r:id="rId4"/>
    <p:sldId id="264" r:id="rId5"/>
    <p:sldId id="265" r:id="rId6"/>
    <p:sldId id="266" r:id="rId7"/>
    <p:sldId id="258" r:id="rId8"/>
    <p:sldId id="287" r:id="rId9"/>
    <p:sldId id="262" r:id="rId10"/>
    <p:sldId id="285" r:id="rId11"/>
    <p:sldId id="286" r:id="rId12"/>
    <p:sldId id="274" r:id="rId13"/>
    <p:sldId id="275" r:id="rId14"/>
    <p:sldId id="267" r:id="rId15"/>
    <p:sldId id="276" r:id="rId16"/>
    <p:sldId id="279" r:id="rId17"/>
    <p:sldId id="282" r:id="rId18"/>
    <p:sldId id="289" r:id="rId19"/>
    <p:sldId id="278" r:id="rId20"/>
    <p:sldId id="288" r:id="rId21"/>
    <p:sldId id="280" r:id="rId22"/>
    <p:sldId id="291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C9CC"/>
    <a:srgbClr val="078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5"/>
    <p:restoredTop sz="86268"/>
  </p:normalViewPr>
  <p:slideViewPr>
    <p:cSldViewPr snapToGrid="0" snapToObjects="1">
      <p:cViewPr varScale="1">
        <p:scale>
          <a:sx n="101" d="100"/>
          <a:sy n="101" d="100"/>
        </p:scale>
        <p:origin x="1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25F5E-FF5E-4F5B-AF1D-E01E2677A665}" type="doc">
      <dgm:prSet loTypeId="urn:microsoft.com/office/officeart/2005/8/layout/hList1" loCatId="list" qsTypeId="urn:microsoft.com/office/officeart/2005/8/quickstyle/simple3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3645AD0-367B-442F-868B-B2FFBB63C2CE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AU" sz="2000"/>
            <a:t>Proactive</a:t>
          </a:r>
          <a:endParaRPr lang="en-US" sz="2000" dirty="0"/>
        </a:p>
      </dgm:t>
    </dgm:pt>
    <dgm:pt modelId="{1EF05FA8-9E45-4361-9EBB-B510AA02210E}" type="parTrans" cxnId="{8B66879A-76CE-4421-971F-F7A523035523}">
      <dgm:prSet/>
      <dgm:spPr/>
      <dgm:t>
        <a:bodyPr/>
        <a:lstStyle/>
        <a:p>
          <a:endParaRPr lang="en-US"/>
        </a:p>
      </dgm:t>
    </dgm:pt>
    <dgm:pt modelId="{9CD5B8EC-56A6-4457-B4F9-8501C74E8ECB}" type="sibTrans" cxnId="{8B66879A-76CE-4421-971F-F7A523035523}">
      <dgm:prSet/>
      <dgm:spPr/>
      <dgm:t>
        <a:bodyPr/>
        <a:lstStyle/>
        <a:p>
          <a:endParaRPr lang="en-US"/>
        </a:p>
      </dgm:t>
    </dgm:pt>
    <dgm:pt modelId="{105FA68F-0C28-4F0D-BDBB-1B0B82FB8873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2000" dirty="0"/>
            <a:t>User ratings</a:t>
          </a:r>
          <a:endParaRPr lang="en-US" sz="2000" dirty="0"/>
        </a:p>
      </dgm:t>
    </dgm:pt>
    <dgm:pt modelId="{AD4B649C-884C-469B-9C50-4EDC1870E280}" type="parTrans" cxnId="{217C0D7D-FBCE-4267-9116-2278DCB3713D}">
      <dgm:prSet/>
      <dgm:spPr/>
      <dgm:t>
        <a:bodyPr/>
        <a:lstStyle/>
        <a:p>
          <a:endParaRPr lang="en-US"/>
        </a:p>
      </dgm:t>
    </dgm:pt>
    <dgm:pt modelId="{7C03342E-5F75-42DA-A263-2F398156678B}" type="sibTrans" cxnId="{217C0D7D-FBCE-4267-9116-2278DCB3713D}">
      <dgm:prSet/>
      <dgm:spPr/>
      <dgm:t>
        <a:bodyPr/>
        <a:lstStyle/>
        <a:p>
          <a:endParaRPr lang="en-US"/>
        </a:p>
      </dgm:t>
    </dgm:pt>
    <dgm:pt modelId="{59079B7A-6FAC-4F7A-831E-BE0C4374F5E5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2000" dirty="0"/>
            <a:t>User feedback forms on websites</a:t>
          </a:r>
          <a:endParaRPr lang="en-US" sz="2000" dirty="0"/>
        </a:p>
      </dgm:t>
    </dgm:pt>
    <dgm:pt modelId="{15E18DE3-A780-4C75-9E4B-92F01C4B98AE}" type="parTrans" cxnId="{93C2E129-A52B-4334-AF5F-5E84542E23A7}">
      <dgm:prSet/>
      <dgm:spPr/>
      <dgm:t>
        <a:bodyPr/>
        <a:lstStyle/>
        <a:p>
          <a:endParaRPr lang="en-US"/>
        </a:p>
      </dgm:t>
    </dgm:pt>
    <dgm:pt modelId="{043F0139-C2C3-4BF5-80F3-DF252915AA67}" type="sibTrans" cxnId="{93C2E129-A52B-4334-AF5F-5E84542E23A7}">
      <dgm:prSet/>
      <dgm:spPr/>
      <dgm:t>
        <a:bodyPr/>
        <a:lstStyle/>
        <a:p>
          <a:endParaRPr lang="en-US"/>
        </a:p>
      </dgm:t>
    </dgm:pt>
    <dgm:pt modelId="{DDE3D315-D469-40FD-B477-3384A80313BE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2000" dirty="0"/>
            <a:t>User complaints through feedback form, call centre,..</a:t>
          </a:r>
          <a:endParaRPr lang="en-US" sz="2000" dirty="0"/>
        </a:p>
      </dgm:t>
    </dgm:pt>
    <dgm:pt modelId="{30F4AC07-2F99-40F5-B161-89CAD0308E28}" type="parTrans" cxnId="{299D568F-C35E-460A-A5A1-5BC76C7F44BD}">
      <dgm:prSet/>
      <dgm:spPr/>
      <dgm:t>
        <a:bodyPr/>
        <a:lstStyle/>
        <a:p>
          <a:endParaRPr lang="en-US"/>
        </a:p>
      </dgm:t>
    </dgm:pt>
    <dgm:pt modelId="{8AB212D6-317D-4DFD-893D-DC13C8A90785}" type="sibTrans" cxnId="{299D568F-C35E-460A-A5A1-5BC76C7F44BD}">
      <dgm:prSet/>
      <dgm:spPr/>
      <dgm:t>
        <a:bodyPr/>
        <a:lstStyle/>
        <a:p>
          <a:endParaRPr lang="en-US"/>
        </a:p>
      </dgm:t>
    </dgm:pt>
    <dgm:pt modelId="{7676C54E-8C4C-440A-9F61-3939008F31EC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AU" sz="2000"/>
            <a:t>Automatic</a:t>
          </a:r>
          <a:endParaRPr lang="en-US" sz="2000" dirty="0"/>
        </a:p>
      </dgm:t>
    </dgm:pt>
    <dgm:pt modelId="{1742BB5D-5CD8-4D20-889A-AF57E0319BB2}" type="parTrans" cxnId="{B6B49B9D-A135-4A0B-B896-D273BE77F8EB}">
      <dgm:prSet/>
      <dgm:spPr/>
      <dgm:t>
        <a:bodyPr/>
        <a:lstStyle/>
        <a:p>
          <a:endParaRPr lang="en-US"/>
        </a:p>
      </dgm:t>
    </dgm:pt>
    <dgm:pt modelId="{F3583EEF-1D9E-4F4D-B567-471319DAF729}" type="sibTrans" cxnId="{B6B49B9D-A135-4A0B-B896-D273BE77F8EB}">
      <dgm:prSet/>
      <dgm:spPr/>
      <dgm:t>
        <a:bodyPr/>
        <a:lstStyle/>
        <a:p>
          <a:endParaRPr lang="en-US"/>
        </a:p>
      </dgm:t>
    </dgm:pt>
    <dgm:pt modelId="{FCFB98F7-01D9-44A1-BC05-4516269DF59D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Usage activity logs</a:t>
          </a:r>
          <a:endParaRPr lang="en-US" sz="2000" dirty="0"/>
        </a:p>
      </dgm:t>
    </dgm:pt>
    <dgm:pt modelId="{EDD23995-A04B-4774-A525-28A32D10B6B4}" type="parTrans" cxnId="{10AD14F6-9BFD-482B-8AA9-31B2307F2366}">
      <dgm:prSet/>
      <dgm:spPr/>
      <dgm:t>
        <a:bodyPr/>
        <a:lstStyle/>
        <a:p>
          <a:endParaRPr lang="en-US"/>
        </a:p>
      </dgm:t>
    </dgm:pt>
    <dgm:pt modelId="{C04C0773-8589-4FDC-8553-64B22268995C}" type="sibTrans" cxnId="{10AD14F6-9BFD-482B-8AA9-31B2307F2366}">
      <dgm:prSet/>
      <dgm:spPr/>
      <dgm:t>
        <a:bodyPr/>
        <a:lstStyle/>
        <a:p>
          <a:endParaRPr lang="en-US"/>
        </a:p>
      </dgm:t>
    </dgm:pt>
    <dgm:pt modelId="{5B66EB76-AEC3-4874-87E6-37C6799A5F5A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User characteristics</a:t>
          </a:r>
          <a:endParaRPr lang="en-US" sz="2000" dirty="0"/>
        </a:p>
      </dgm:t>
    </dgm:pt>
    <dgm:pt modelId="{76AFF83D-B585-4863-897F-B1BDCEDA3FFD}" type="parTrans" cxnId="{B4BA403F-1F87-4091-AD7B-47A3831AAB29}">
      <dgm:prSet/>
      <dgm:spPr/>
      <dgm:t>
        <a:bodyPr/>
        <a:lstStyle/>
        <a:p>
          <a:endParaRPr lang="en-US"/>
        </a:p>
      </dgm:t>
    </dgm:pt>
    <dgm:pt modelId="{BDB5E83D-FEA8-4617-BD5A-120B133DF7CC}" type="sibTrans" cxnId="{B4BA403F-1F87-4091-AD7B-47A3831AAB29}">
      <dgm:prSet/>
      <dgm:spPr/>
      <dgm:t>
        <a:bodyPr/>
        <a:lstStyle/>
        <a:p>
          <a:endParaRPr lang="en-US"/>
        </a:p>
      </dgm:t>
    </dgm:pt>
    <dgm:pt modelId="{38BC035C-3304-499A-8211-62E473AAEBBD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AU" sz="2000"/>
            <a:t>Prompted</a:t>
          </a:r>
          <a:endParaRPr lang="en-US" sz="2000" dirty="0"/>
        </a:p>
      </dgm:t>
    </dgm:pt>
    <dgm:pt modelId="{CFD55795-9276-4F1C-BFA5-A74185217F14}" type="parTrans" cxnId="{E52BF87E-0ADD-4432-AB44-FC5913A9A97B}">
      <dgm:prSet/>
      <dgm:spPr/>
      <dgm:t>
        <a:bodyPr/>
        <a:lstStyle/>
        <a:p>
          <a:endParaRPr lang="en-US"/>
        </a:p>
      </dgm:t>
    </dgm:pt>
    <dgm:pt modelId="{34F4E1DC-F9CE-45B5-81F0-01E7D6B7B675}" type="sibTrans" cxnId="{E52BF87E-0ADD-4432-AB44-FC5913A9A97B}">
      <dgm:prSet/>
      <dgm:spPr/>
      <dgm:t>
        <a:bodyPr/>
        <a:lstStyle/>
        <a:p>
          <a:endParaRPr lang="en-US"/>
        </a:p>
      </dgm:t>
    </dgm:pt>
    <dgm:pt modelId="{A9889BC2-667D-48FB-BF47-0437BBEE4AF6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User ratings in-app</a:t>
          </a:r>
          <a:endParaRPr lang="en-US" sz="2000" dirty="0"/>
        </a:p>
      </dgm:t>
    </dgm:pt>
    <dgm:pt modelId="{71702F7E-ABD5-4243-BCD9-E4F0E8D5E81D}" type="parTrans" cxnId="{475B693D-B466-460A-A521-04BDF0E86D9D}">
      <dgm:prSet/>
      <dgm:spPr/>
      <dgm:t>
        <a:bodyPr/>
        <a:lstStyle/>
        <a:p>
          <a:endParaRPr lang="en-US"/>
        </a:p>
      </dgm:t>
    </dgm:pt>
    <dgm:pt modelId="{A4F825E5-A1F4-4FD2-A7A8-3206510EADE3}" type="sibTrans" cxnId="{475B693D-B466-460A-A521-04BDF0E86D9D}">
      <dgm:prSet/>
      <dgm:spPr/>
      <dgm:t>
        <a:bodyPr/>
        <a:lstStyle/>
        <a:p>
          <a:endParaRPr lang="en-US"/>
        </a:p>
      </dgm:t>
    </dgm:pt>
    <dgm:pt modelId="{E896F564-358C-4A32-85C2-92B0DA69E9D7}">
      <dgm:prSet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AU" sz="2000"/>
            <a:t>Elicited</a:t>
          </a:r>
          <a:endParaRPr lang="en-US" sz="2000" dirty="0"/>
        </a:p>
      </dgm:t>
    </dgm:pt>
    <dgm:pt modelId="{DF39C9A0-47A8-4C15-9ECB-1B607EBBA8D4}" type="parTrans" cxnId="{5BF2DDFE-4EF7-4010-A03C-86C88E2DD6FB}">
      <dgm:prSet/>
      <dgm:spPr/>
      <dgm:t>
        <a:bodyPr/>
        <a:lstStyle/>
        <a:p>
          <a:endParaRPr lang="en-US"/>
        </a:p>
      </dgm:t>
    </dgm:pt>
    <dgm:pt modelId="{862823D0-4BED-4AEE-9544-DD752E58B086}" type="sibTrans" cxnId="{5BF2DDFE-4EF7-4010-A03C-86C88E2DD6FB}">
      <dgm:prSet/>
      <dgm:spPr/>
      <dgm:t>
        <a:bodyPr/>
        <a:lstStyle/>
        <a:p>
          <a:endParaRPr lang="en-US"/>
        </a:p>
      </dgm:t>
    </dgm:pt>
    <dgm:pt modelId="{C0BD2C32-83E3-4FE4-9131-E733219E147A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User experience sessions</a:t>
          </a:r>
          <a:endParaRPr lang="en-US" sz="2000" dirty="0"/>
        </a:p>
      </dgm:t>
    </dgm:pt>
    <dgm:pt modelId="{FD4EB8B5-31DE-480C-986D-09356DA3D3A4}" type="parTrans" cxnId="{C23FCF6F-16E6-4C64-A9DE-D970748B7330}">
      <dgm:prSet/>
      <dgm:spPr/>
      <dgm:t>
        <a:bodyPr/>
        <a:lstStyle/>
        <a:p>
          <a:endParaRPr lang="en-US"/>
        </a:p>
      </dgm:t>
    </dgm:pt>
    <dgm:pt modelId="{739BBD26-7D10-43D9-9670-3707896B9509}" type="sibTrans" cxnId="{C23FCF6F-16E6-4C64-A9DE-D970748B7330}">
      <dgm:prSet/>
      <dgm:spPr/>
      <dgm:t>
        <a:bodyPr/>
        <a:lstStyle/>
        <a:p>
          <a:endParaRPr lang="en-US"/>
        </a:p>
      </dgm:t>
    </dgm:pt>
    <dgm:pt modelId="{67426311-82D6-2745-B10E-D71AF382C366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Focus groups</a:t>
          </a:r>
          <a:endParaRPr lang="en-US" sz="2000" dirty="0"/>
        </a:p>
      </dgm:t>
    </dgm:pt>
    <dgm:pt modelId="{A34BBB47-4F46-914F-9F42-BEB8896C4348}" type="parTrans" cxnId="{83329DDE-B77E-D545-9FCD-1BF7D867E951}">
      <dgm:prSet/>
      <dgm:spPr/>
      <dgm:t>
        <a:bodyPr/>
        <a:lstStyle/>
        <a:p>
          <a:endParaRPr lang="en-GB"/>
        </a:p>
      </dgm:t>
    </dgm:pt>
    <dgm:pt modelId="{CAB45986-BD29-184E-B223-8507AAF1DFC3}" type="sibTrans" cxnId="{83329DDE-B77E-D545-9FCD-1BF7D867E951}">
      <dgm:prSet/>
      <dgm:spPr/>
      <dgm:t>
        <a:bodyPr/>
        <a:lstStyle/>
        <a:p>
          <a:endParaRPr lang="en-GB"/>
        </a:p>
      </dgm:t>
    </dgm:pt>
    <dgm:pt modelId="{42A56E4D-35F4-8243-A143-96567D5F3F30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Observations</a:t>
          </a:r>
        </a:p>
      </dgm:t>
    </dgm:pt>
    <dgm:pt modelId="{406F4A7A-34B6-9245-8FE3-815E2CE897C9}" type="parTrans" cxnId="{39215FB2-78D6-8F47-98BB-5402FF1DDB17}">
      <dgm:prSet/>
      <dgm:spPr/>
      <dgm:t>
        <a:bodyPr/>
        <a:lstStyle/>
        <a:p>
          <a:endParaRPr lang="en-GB"/>
        </a:p>
      </dgm:t>
    </dgm:pt>
    <dgm:pt modelId="{B592D900-3728-C149-9C43-1D1356A69123}" type="sibTrans" cxnId="{39215FB2-78D6-8F47-98BB-5402FF1DDB17}">
      <dgm:prSet/>
      <dgm:spPr/>
      <dgm:t>
        <a:bodyPr/>
        <a:lstStyle/>
        <a:p>
          <a:endParaRPr lang="en-GB"/>
        </a:p>
      </dgm:t>
    </dgm:pt>
    <dgm:pt modelId="{F6A89B5F-177E-E04B-AA5A-955BA129BA8E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Interviews</a:t>
          </a:r>
        </a:p>
      </dgm:t>
    </dgm:pt>
    <dgm:pt modelId="{73C1C210-2A9C-0A4C-BEBE-148F9F159C35}" type="parTrans" cxnId="{09A98C04-8CD5-8646-B3E7-0134059BE25E}">
      <dgm:prSet/>
      <dgm:spPr/>
      <dgm:t>
        <a:bodyPr/>
        <a:lstStyle/>
        <a:p>
          <a:endParaRPr lang="en-GB"/>
        </a:p>
      </dgm:t>
    </dgm:pt>
    <dgm:pt modelId="{74E8D12E-7081-B446-8EED-A216B855494B}" type="sibTrans" cxnId="{09A98C04-8CD5-8646-B3E7-0134059BE25E}">
      <dgm:prSet/>
      <dgm:spPr/>
      <dgm:t>
        <a:bodyPr/>
        <a:lstStyle/>
        <a:p>
          <a:endParaRPr lang="en-GB"/>
        </a:p>
      </dgm:t>
    </dgm:pt>
    <dgm:pt modelId="{290D6787-FA7D-8A40-9EB3-379B056976DA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Surveys</a:t>
          </a:r>
        </a:p>
      </dgm:t>
    </dgm:pt>
    <dgm:pt modelId="{D0C6E6D5-B637-E44A-940D-473039CBAF02}" type="parTrans" cxnId="{7EB09DFC-2D1F-EB47-9849-96E90AF242C3}">
      <dgm:prSet/>
      <dgm:spPr/>
      <dgm:t>
        <a:bodyPr/>
        <a:lstStyle/>
        <a:p>
          <a:endParaRPr lang="en-GB"/>
        </a:p>
      </dgm:t>
    </dgm:pt>
    <dgm:pt modelId="{BB7C2D08-15BE-FE4B-BE39-C61F9F0FF23B}" type="sibTrans" cxnId="{7EB09DFC-2D1F-EB47-9849-96E90AF242C3}">
      <dgm:prSet/>
      <dgm:spPr/>
      <dgm:t>
        <a:bodyPr/>
        <a:lstStyle/>
        <a:p>
          <a:endParaRPr lang="en-GB"/>
        </a:p>
      </dgm:t>
    </dgm:pt>
    <dgm:pt modelId="{C3607AA8-C821-874E-8A91-EC12B54DEB30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Beta testing</a:t>
          </a:r>
          <a:endParaRPr lang="en-US" sz="2000" dirty="0"/>
        </a:p>
      </dgm:t>
    </dgm:pt>
    <dgm:pt modelId="{58FB2A16-CDDC-3849-B50F-0E38D746CFE0}" type="parTrans" cxnId="{EE4C1698-9BB7-6640-87C6-0E17F8BBC7B6}">
      <dgm:prSet/>
      <dgm:spPr/>
      <dgm:t>
        <a:bodyPr/>
        <a:lstStyle/>
        <a:p>
          <a:endParaRPr lang="en-GB"/>
        </a:p>
      </dgm:t>
    </dgm:pt>
    <dgm:pt modelId="{4BB6AC10-976B-CF43-B804-614ACBF73CE6}" type="sibTrans" cxnId="{EE4C1698-9BB7-6640-87C6-0E17F8BBC7B6}">
      <dgm:prSet/>
      <dgm:spPr/>
      <dgm:t>
        <a:bodyPr/>
        <a:lstStyle/>
        <a:p>
          <a:endParaRPr lang="en-GB"/>
        </a:p>
      </dgm:t>
    </dgm:pt>
    <dgm:pt modelId="{5B16B919-C558-3A4A-8771-05F66FBB2CF5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Quasi experiments</a:t>
          </a:r>
        </a:p>
      </dgm:t>
    </dgm:pt>
    <dgm:pt modelId="{87D66DAC-DCFB-444F-BD46-BFB9919AE8DA}" type="parTrans" cxnId="{30EBA2BB-960F-2544-AE45-60E7885E1C85}">
      <dgm:prSet/>
      <dgm:spPr/>
      <dgm:t>
        <a:bodyPr/>
        <a:lstStyle/>
        <a:p>
          <a:endParaRPr lang="en-GB"/>
        </a:p>
      </dgm:t>
    </dgm:pt>
    <dgm:pt modelId="{CAF91A8D-7FEC-8042-98BA-D55F23D5FDE7}" type="sibTrans" cxnId="{30EBA2BB-960F-2544-AE45-60E7885E1C85}">
      <dgm:prSet/>
      <dgm:spPr/>
      <dgm:t>
        <a:bodyPr/>
        <a:lstStyle/>
        <a:p>
          <a:endParaRPr lang="en-GB"/>
        </a:p>
      </dgm:t>
    </dgm:pt>
    <dgm:pt modelId="{786CE434-87F0-2748-AB3C-5D8DFF69E80A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Think Aloud</a:t>
          </a:r>
        </a:p>
      </dgm:t>
    </dgm:pt>
    <dgm:pt modelId="{ACAB1DDC-02A7-AF43-B1A5-7C277258FD0C}" type="parTrans" cxnId="{7EDF3025-B35D-BA41-9DA1-D330F74DAE5B}">
      <dgm:prSet/>
      <dgm:spPr/>
      <dgm:t>
        <a:bodyPr/>
        <a:lstStyle/>
        <a:p>
          <a:endParaRPr lang="en-GB"/>
        </a:p>
      </dgm:t>
    </dgm:pt>
    <dgm:pt modelId="{F20429E4-9F10-494E-B906-C7811D218144}" type="sibTrans" cxnId="{7EDF3025-B35D-BA41-9DA1-D330F74DAE5B}">
      <dgm:prSet/>
      <dgm:spPr/>
      <dgm:t>
        <a:bodyPr/>
        <a:lstStyle/>
        <a:p>
          <a:endParaRPr lang="en-GB"/>
        </a:p>
      </dgm:t>
    </dgm:pt>
    <dgm:pt modelId="{2898CD55-4D4B-B34B-A25A-8EF1ACDD4B89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2000" dirty="0"/>
            <a:t>Co-design</a:t>
          </a:r>
        </a:p>
      </dgm:t>
    </dgm:pt>
    <dgm:pt modelId="{77AD1293-1807-2040-A3AF-4B10295247C4}" type="parTrans" cxnId="{C62CC0BA-B4BA-CE4E-BFBF-C896E3F5C207}">
      <dgm:prSet/>
      <dgm:spPr/>
      <dgm:t>
        <a:bodyPr/>
        <a:lstStyle/>
        <a:p>
          <a:endParaRPr lang="en-GB"/>
        </a:p>
      </dgm:t>
    </dgm:pt>
    <dgm:pt modelId="{182BF00D-562F-C948-82C1-1B351C230871}" type="sibTrans" cxnId="{C62CC0BA-B4BA-CE4E-BFBF-C896E3F5C207}">
      <dgm:prSet/>
      <dgm:spPr/>
      <dgm:t>
        <a:bodyPr/>
        <a:lstStyle/>
        <a:p>
          <a:endParaRPr lang="en-GB"/>
        </a:p>
      </dgm:t>
    </dgm:pt>
    <dgm:pt modelId="{00ED49CB-5399-8748-847F-A59645745F56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AU" sz="2000" dirty="0"/>
            <a:t>User reviews on app stores</a:t>
          </a:r>
          <a:endParaRPr lang="en-US" sz="2000" dirty="0"/>
        </a:p>
      </dgm:t>
    </dgm:pt>
    <dgm:pt modelId="{D39AE1A3-4F8F-3849-B43B-98D374D1ACF3}" type="parTrans" cxnId="{66085AD2-1F4C-2644-8467-DAAF23C20FFF}">
      <dgm:prSet/>
      <dgm:spPr/>
      <dgm:t>
        <a:bodyPr/>
        <a:lstStyle/>
        <a:p>
          <a:endParaRPr lang="en-GB"/>
        </a:p>
      </dgm:t>
    </dgm:pt>
    <dgm:pt modelId="{C6DF02AA-974C-7449-9357-8390B149F00B}" type="sibTrans" cxnId="{66085AD2-1F4C-2644-8467-DAAF23C20FFF}">
      <dgm:prSet/>
      <dgm:spPr/>
      <dgm:t>
        <a:bodyPr/>
        <a:lstStyle/>
        <a:p>
          <a:endParaRPr lang="en-GB"/>
        </a:p>
      </dgm:t>
    </dgm:pt>
    <dgm:pt modelId="{859297A3-DED8-EB45-B94D-96EBA7280608}">
      <dgm:prSet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AU" sz="2000" dirty="0"/>
            <a:t>User reviews in-app</a:t>
          </a:r>
          <a:endParaRPr lang="en-US" sz="2000" dirty="0"/>
        </a:p>
      </dgm:t>
    </dgm:pt>
    <dgm:pt modelId="{4FED8927-4D23-E449-B163-0A62B4B214BA}" type="parTrans" cxnId="{5A54D203-616C-BB4D-8110-8D613351894B}">
      <dgm:prSet/>
      <dgm:spPr/>
      <dgm:t>
        <a:bodyPr/>
        <a:lstStyle/>
        <a:p>
          <a:endParaRPr lang="en-GB"/>
        </a:p>
      </dgm:t>
    </dgm:pt>
    <dgm:pt modelId="{3951406E-64E3-AC4B-9690-8579820F8036}" type="sibTrans" cxnId="{5A54D203-616C-BB4D-8110-8D613351894B}">
      <dgm:prSet/>
      <dgm:spPr/>
      <dgm:t>
        <a:bodyPr/>
        <a:lstStyle/>
        <a:p>
          <a:endParaRPr lang="en-GB"/>
        </a:p>
      </dgm:t>
    </dgm:pt>
    <dgm:pt modelId="{9640293A-DA2B-8843-BB41-80B6DD083A33}" type="pres">
      <dgm:prSet presAssocID="{16D25F5E-FF5E-4F5B-AF1D-E01E2677A665}" presName="Name0" presStyleCnt="0">
        <dgm:presLayoutVars>
          <dgm:dir/>
          <dgm:animLvl val="lvl"/>
          <dgm:resizeHandles val="exact"/>
        </dgm:presLayoutVars>
      </dgm:prSet>
      <dgm:spPr/>
    </dgm:pt>
    <dgm:pt modelId="{9FF02A03-DCB7-4242-BEFE-3FB1CA0DD1E0}" type="pres">
      <dgm:prSet presAssocID="{F3645AD0-367B-442F-868B-B2FFBB63C2CE}" presName="composite" presStyleCnt="0"/>
      <dgm:spPr/>
    </dgm:pt>
    <dgm:pt modelId="{0A3BA631-F4F4-E54D-ACA1-AEB5FA1EEF1F}" type="pres">
      <dgm:prSet presAssocID="{F3645AD0-367B-442F-868B-B2FFBB63C2CE}" presName="parTx" presStyleLbl="alignNode1" presStyleIdx="0" presStyleCnt="4" custScaleY="100000">
        <dgm:presLayoutVars>
          <dgm:chMax val="0"/>
          <dgm:chPref val="0"/>
          <dgm:bulletEnabled val="1"/>
        </dgm:presLayoutVars>
      </dgm:prSet>
      <dgm:spPr/>
    </dgm:pt>
    <dgm:pt modelId="{B7FC3708-0831-964B-B66E-E21AC4DF4D44}" type="pres">
      <dgm:prSet presAssocID="{F3645AD0-367B-442F-868B-B2FFBB63C2CE}" presName="desTx" presStyleLbl="alignAccFollowNode1" presStyleIdx="0" presStyleCnt="4">
        <dgm:presLayoutVars>
          <dgm:bulletEnabled val="1"/>
        </dgm:presLayoutVars>
      </dgm:prSet>
      <dgm:spPr/>
    </dgm:pt>
    <dgm:pt modelId="{F768FCF0-388F-6C4E-B6A5-B12AF553A0BD}" type="pres">
      <dgm:prSet presAssocID="{9CD5B8EC-56A6-4457-B4F9-8501C74E8ECB}" presName="space" presStyleCnt="0"/>
      <dgm:spPr/>
    </dgm:pt>
    <dgm:pt modelId="{BE233089-2D0F-8342-83C5-2E9065AB6B20}" type="pres">
      <dgm:prSet presAssocID="{7676C54E-8C4C-440A-9F61-3939008F31EC}" presName="composite" presStyleCnt="0"/>
      <dgm:spPr/>
    </dgm:pt>
    <dgm:pt modelId="{B2FA9932-C82B-9742-AB72-907B8A110239}" type="pres">
      <dgm:prSet presAssocID="{7676C54E-8C4C-440A-9F61-3939008F31EC}" presName="parTx" presStyleLbl="alignNode1" presStyleIdx="1" presStyleCnt="4" custScaleY="100000">
        <dgm:presLayoutVars>
          <dgm:chMax val="0"/>
          <dgm:chPref val="0"/>
          <dgm:bulletEnabled val="1"/>
        </dgm:presLayoutVars>
      </dgm:prSet>
      <dgm:spPr/>
    </dgm:pt>
    <dgm:pt modelId="{68016402-EB2C-9F45-ACCF-C706A625C2C9}" type="pres">
      <dgm:prSet presAssocID="{7676C54E-8C4C-440A-9F61-3939008F31EC}" presName="desTx" presStyleLbl="alignAccFollowNode1" presStyleIdx="1" presStyleCnt="4">
        <dgm:presLayoutVars>
          <dgm:bulletEnabled val="1"/>
        </dgm:presLayoutVars>
      </dgm:prSet>
      <dgm:spPr/>
    </dgm:pt>
    <dgm:pt modelId="{27D19572-62C7-7E43-B6E0-0F47FB14292C}" type="pres">
      <dgm:prSet presAssocID="{F3583EEF-1D9E-4F4D-B567-471319DAF729}" presName="space" presStyleCnt="0"/>
      <dgm:spPr/>
    </dgm:pt>
    <dgm:pt modelId="{F06788CD-D312-EF4C-8874-06E0FBD49D62}" type="pres">
      <dgm:prSet presAssocID="{38BC035C-3304-499A-8211-62E473AAEBBD}" presName="composite" presStyleCnt="0"/>
      <dgm:spPr/>
    </dgm:pt>
    <dgm:pt modelId="{B6B07D08-5070-2143-AC31-E37423A51D34}" type="pres">
      <dgm:prSet presAssocID="{38BC035C-3304-499A-8211-62E473AAEBBD}" presName="parTx" presStyleLbl="alignNode1" presStyleIdx="2" presStyleCnt="4" custScaleY="100000">
        <dgm:presLayoutVars>
          <dgm:chMax val="0"/>
          <dgm:chPref val="0"/>
          <dgm:bulletEnabled val="1"/>
        </dgm:presLayoutVars>
      </dgm:prSet>
      <dgm:spPr/>
    </dgm:pt>
    <dgm:pt modelId="{78827FC1-BDBE-8746-AF4F-5062F0D3879E}" type="pres">
      <dgm:prSet presAssocID="{38BC035C-3304-499A-8211-62E473AAEBBD}" presName="desTx" presStyleLbl="alignAccFollowNode1" presStyleIdx="2" presStyleCnt="4">
        <dgm:presLayoutVars>
          <dgm:bulletEnabled val="1"/>
        </dgm:presLayoutVars>
      </dgm:prSet>
      <dgm:spPr/>
    </dgm:pt>
    <dgm:pt modelId="{EB7ED0F2-1975-2749-AF93-972E8E01681C}" type="pres">
      <dgm:prSet presAssocID="{34F4E1DC-F9CE-45B5-81F0-01E7D6B7B675}" presName="space" presStyleCnt="0"/>
      <dgm:spPr/>
    </dgm:pt>
    <dgm:pt modelId="{135DADCF-21E8-784A-90AD-B47C44E8DBD4}" type="pres">
      <dgm:prSet presAssocID="{E896F564-358C-4A32-85C2-92B0DA69E9D7}" presName="composite" presStyleCnt="0"/>
      <dgm:spPr/>
    </dgm:pt>
    <dgm:pt modelId="{379FDD93-0B00-454D-BFB1-FD1D315C3907}" type="pres">
      <dgm:prSet presAssocID="{E896F564-358C-4A32-85C2-92B0DA69E9D7}" presName="parTx" presStyleLbl="alignNode1" presStyleIdx="3" presStyleCnt="4" custScaleY="100000">
        <dgm:presLayoutVars>
          <dgm:chMax val="0"/>
          <dgm:chPref val="0"/>
          <dgm:bulletEnabled val="1"/>
        </dgm:presLayoutVars>
      </dgm:prSet>
      <dgm:spPr/>
    </dgm:pt>
    <dgm:pt modelId="{6EC2310E-FEA1-1A44-9754-B79113655EC1}" type="pres">
      <dgm:prSet presAssocID="{E896F564-358C-4A32-85C2-92B0DA69E9D7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7169B01-3528-F743-90D7-1A83B8D1575A}" type="presOf" srcId="{105FA68F-0C28-4F0D-BDBB-1B0B82FB8873}" destId="{B7FC3708-0831-964B-B66E-E21AC4DF4D44}" srcOrd="0" destOrd="0" presId="urn:microsoft.com/office/officeart/2005/8/layout/hList1"/>
    <dgm:cxn modelId="{5A54D203-616C-BB4D-8110-8D613351894B}" srcId="{38BC035C-3304-499A-8211-62E473AAEBBD}" destId="{859297A3-DED8-EB45-B94D-96EBA7280608}" srcOrd="1" destOrd="0" parTransId="{4FED8927-4D23-E449-B163-0A62B4B214BA}" sibTransId="{3951406E-64E3-AC4B-9690-8579820F8036}"/>
    <dgm:cxn modelId="{09A98C04-8CD5-8646-B3E7-0134059BE25E}" srcId="{E896F564-358C-4A32-85C2-92B0DA69E9D7}" destId="{F6A89B5F-177E-E04B-AA5A-955BA129BA8E}" srcOrd="4" destOrd="0" parTransId="{73C1C210-2A9C-0A4C-BEBE-148F9F159C35}" sibTransId="{74E8D12E-7081-B446-8EED-A216B855494B}"/>
    <dgm:cxn modelId="{1E018E04-02AB-6341-96DE-9C1372BE8254}" type="presOf" srcId="{5B16B919-C558-3A4A-8771-05F66FBB2CF5}" destId="{6EC2310E-FEA1-1A44-9754-B79113655EC1}" srcOrd="0" destOrd="8" presId="urn:microsoft.com/office/officeart/2005/8/layout/hList1"/>
    <dgm:cxn modelId="{203A651C-74F4-F74A-9260-4776FCCDF3D6}" type="presOf" srcId="{C3607AA8-C821-874E-8A91-EC12B54DEB30}" destId="{6EC2310E-FEA1-1A44-9754-B79113655EC1}" srcOrd="0" destOrd="7" presId="urn:microsoft.com/office/officeart/2005/8/layout/hList1"/>
    <dgm:cxn modelId="{7EDF3025-B35D-BA41-9DA1-D330F74DAE5B}" srcId="{E896F564-358C-4A32-85C2-92B0DA69E9D7}" destId="{786CE434-87F0-2748-AB3C-5D8DFF69E80A}" srcOrd="6" destOrd="0" parTransId="{ACAB1DDC-02A7-AF43-B1A5-7C277258FD0C}" sibTransId="{F20429E4-9F10-494E-B906-C7811D218144}"/>
    <dgm:cxn modelId="{93C2E129-A52B-4334-AF5F-5E84542E23A7}" srcId="{F3645AD0-367B-442F-868B-B2FFBB63C2CE}" destId="{59079B7A-6FAC-4F7A-831E-BE0C4374F5E5}" srcOrd="2" destOrd="0" parTransId="{15E18DE3-A780-4C75-9E4B-92F01C4B98AE}" sibTransId="{043F0139-C2C3-4BF5-80F3-DF252915AA67}"/>
    <dgm:cxn modelId="{E477C52D-7DEF-B04D-B6D2-52B32595AFC5}" type="presOf" srcId="{F3645AD0-367B-442F-868B-B2FFBB63C2CE}" destId="{0A3BA631-F4F4-E54D-ACA1-AEB5FA1EEF1F}" srcOrd="0" destOrd="0" presId="urn:microsoft.com/office/officeart/2005/8/layout/hList1"/>
    <dgm:cxn modelId="{475B693D-B466-460A-A521-04BDF0E86D9D}" srcId="{38BC035C-3304-499A-8211-62E473AAEBBD}" destId="{A9889BC2-667D-48FB-BF47-0437BBEE4AF6}" srcOrd="0" destOrd="0" parTransId="{71702F7E-ABD5-4243-BCD9-E4F0E8D5E81D}" sibTransId="{A4F825E5-A1F4-4FD2-A7A8-3206510EADE3}"/>
    <dgm:cxn modelId="{B4BA403F-1F87-4091-AD7B-47A3831AAB29}" srcId="{7676C54E-8C4C-440A-9F61-3939008F31EC}" destId="{5B66EB76-AEC3-4874-87E6-37C6799A5F5A}" srcOrd="1" destOrd="0" parTransId="{76AFF83D-B585-4863-897F-B1BDCEDA3FFD}" sibTransId="{BDB5E83D-FEA8-4617-BD5A-120B133DF7CC}"/>
    <dgm:cxn modelId="{4E010F43-29F0-4948-BAA4-A4F7235E853B}" type="presOf" srcId="{290D6787-FA7D-8A40-9EB3-379B056976DA}" destId="{6EC2310E-FEA1-1A44-9754-B79113655EC1}" srcOrd="0" destOrd="5" presId="urn:microsoft.com/office/officeart/2005/8/layout/hList1"/>
    <dgm:cxn modelId="{81BBD358-25BA-8347-B9A4-108DA99175B8}" type="presOf" srcId="{859297A3-DED8-EB45-B94D-96EBA7280608}" destId="{78827FC1-BDBE-8746-AF4F-5062F0D3879E}" srcOrd="0" destOrd="1" presId="urn:microsoft.com/office/officeart/2005/8/layout/hList1"/>
    <dgm:cxn modelId="{5B30CA5D-8344-634B-8CC4-B939BFEC4E21}" type="presOf" srcId="{7676C54E-8C4C-440A-9F61-3939008F31EC}" destId="{B2FA9932-C82B-9742-AB72-907B8A110239}" srcOrd="0" destOrd="0" presId="urn:microsoft.com/office/officeart/2005/8/layout/hList1"/>
    <dgm:cxn modelId="{A680FE62-9977-264D-A613-0639D8170C44}" type="presOf" srcId="{C0BD2C32-83E3-4FE4-9131-E733219E147A}" destId="{6EC2310E-FEA1-1A44-9754-B79113655EC1}" srcOrd="0" destOrd="1" presId="urn:microsoft.com/office/officeart/2005/8/layout/hList1"/>
    <dgm:cxn modelId="{631D2063-F6C7-674C-9578-BE67332CC887}" type="presOf" srcId="{F6A89B5F-177E-E04B-AA5A-955BA129BA8E}" destId="{6EC2310E-FEA1-1A44-9754-B79113655EC1}" srcOrd="0" destOrd="4" presId="urn:microsoft.com/office/officeart/2005/8/layout/hList1"/>
    <dgm:cxn modelId="{BEB68766-694C-E140-9690-AC22A2739261}" type="presOf" srcId="{A9889BC2-667D-48FB-BF47-0437BBEE4AF6}" destId="{78827FC1-BDBE-8746-AF4F-5062F0D3879E}" srcOrd="0" destOrd="0" presId="urn:microsoft.com/office/officeart/2005/8/layout/hList1"/>
    <dgm:cxn modelId="{55799566-83D5-8942-8C1A-511528F0468D}" type="presOf" srcId="{00ED49CB-5399-8748-847F-A59645745F56}" destId="{B7FC3708-0831-964B-B66E-E21AC4DF4D44}" srcOrd="0" destOrd="1" presId="urn:microsoft.com/office/officeart/2005/8/layout/hList1"/>
    <dgm:cxn modelId="{C23FCF6F-16E6-4C64-A9DE-D970748B7330}" srcId="{E896F564-358C-4A32-85C2-92B0DA69E9D7}" destId="{C0BD2C32-83E3-4FE4-9131-E733219E147A}" srcOrd="1" destOrd="0" parTransId="{FD4EB8B5-31DE-480C-986D-09356DA3D3A4}" sibTransId="{739BBD26-7D10-43D9-9670-3707896B9509}"/>
    <dgm:cxn modelId="{217C0D7D-FBCE-4267-9116-2278DCB3713D}" srcId="{F3645AD0-367B-442F-868B-B2FFBB63C2CE}" destId="{105FA68F-0C28-4F0D-BDBB-1B0B82FB8873}" srcOrd="0" destOrd="0" parTransId="{AD4B649C-884C-469B-9C50-4EDC1870E280}" sibTransId="{7C03342E-5F75-42DA-A263-2F398156678B}"/>
    <dgm:cxn modelId="{E52BF87E-0ADD-4432-AB44-FC5913A9A97B}" srcId="{16D25F5E-FF5E-4F5B-AF1D-E01E2677A665}" destId="{38BC035C-3304-499A-8211-62E473AAEBBD}" srcOrd="2" destOrd="0" parTransId="{CFD55795-9276-4F1C-BFA5-A74185217F14}" sibTransId="{34F4E1DC-F9CE-45B5-81F0-01E7D6B7B675}"/>
    <dgm:cxn modelId="{C932BA86-A211-BA49-BE99-903791E903F5}" type="presOf" srcId="{38BC035C-3304-499A-8211-62E473AAEBBD}" destId="{B6B07D08-5070-2143-AC31-E37423A51D34}" srcOrd="0" destOrd="0" presId="urn:microsoft.com/office/officeart/2005/8/layout/hList1"/>
    <dgm:cxn modelId="{ADD63D8A-133D-5F4A-8BD8-CD94EFB8A444}" type="presOf" srcId="{59079B7A-6FAC-4F7A-831E-BE0C4374F5E5}" destId="{B7FC3708-0831-964B-B66E-E21AC4DF4D44}" srcOrd="0" destOrd="2" presId="urn:microsoft.com/office/officeart/2005/8/layout/hList1"/>
    <dgm:cxn modelId="{C56F238F-FDD6-3C44-B4DB-97C4D0D540CA}" type="presOf" srcId="{786CE434-87F0-2748-AB3C-5D8DFF69E80A}" destId="{6EC2310E-FEA1-1A44-9754-B79113655EC1}" srcOrd="0" destOrd="6" presId="urn:microsoft.com/office/officeart/2005/8/layout/hList1"/>
    <dgm:cxn modelId="{299D568F-C35E-460A-A5A1-5BC76C7F44BD}" srcId="{F3645AD0-367B-442F-868B-B2FFBB63C2CE}" destId="{DDE3D315-D469-40FD-B477-3384A80313BE}" srcOrd="3" destOrd="0" parTransId="{30F4AC07-2F99-40F5-B161-89CAD0308E28}" sibTransId="{8AB212D6-317D-4DFD-893D-DC13C8A90785}"/>
    <dgm:cxn modelId="{EE4C1698-9BB7-6640-87C6-0E17F8BBC7B6}" srcId="{E896F564-358C-4A32-85C2-92B0DA69E9D7}" destId="{C3607AA8-C821-874E-8A91-EC12B54DEB30}" srcOrd="7" destOrd="0" parTransId="{58FB2A16-CDDC-3849-B50F-0E38D746CFE0}" sibTransId="{4BB6AC10-976B-CF43-B804-614ACBF73CE6}"/>
    <dgm:cxn modelId="{8B66879A-76CE-4421-971F-F7A523035523}" srcId="{16D25F5E-FF5E-4F5B-AF1D-E01E2677A665}" destId="{F3645AD0-367B-442F-868B-B2FFBB63C2CE}" srcOrd="0" destOrd="0" parTransId="{1EF05FA8-9E45-4361-9EBB-B510AA02210E}" sibTransId="{9CD5B8EC-56A6-4457-B4F9-8501C74E8ECB}"/>
    <dgm:cxn modelId="{C433669B-9946-E64F-AFD7-96B3BADD9E2C}" type="presOf" srcId="{DDE3D315-D469-40FD-B477-3384A80313BE}" destId="{B7FC3708-0831-964B-B66E-E21AC4DF4D44}" srcOrd="0" destOrd="3" presId="urn:microsoft.com/office/officeart/2005/8/layout/hList1"/>
    <dgm:cxn modelId="{B6B49B9D-A135-4A0B-B896-D273BE77F8EB}" srcId="{16D25F5E-FF5E-4F5B-AF1D-E01E2677A665}" destId="{7676C54E-8C4C-440A-9F61-3939008F31EC}" srcOrd="1" destOrd="0" parTransId="{1742BB5D-5CD8-4D20-889A-AF57E0319BB2}" sibTransId="{F3583EEF-1D9E-4F4D-B567-471319DAF729}"/>
    <dgm:cxn modelId="{ABAA0CA2-F338-5845-B1B4-6430BC9FE15E}" type="presOf" srcId="{FCFB98F7-01D9-44A1-BC05-4516269DF59D}" destId="{68016402-EB2C-9F45-ACCF-C706A625C2C9}" srcOrd="0" destOrd="0" presId="urn:microsoft.com/office/officeart/2005/8/layout/hList1"/>
    <dgm:cxn modelId="{5E95F6B0-13C1-F749-B012-5EC4C81AF262}" type="presOf" srcId="{2898CD55-4D4B-B34B-A25A-8EF1ACDD4B89}" destId="{6EC2310E-FEA1-1A44-9754-B79113655EC1}" srcOrd="0" destOrd="0" presId="urn:microsoft.com/office/officeart/2005/8/layout/hList1"/>
    <dgm:cxn modelId="{39215FB2-78D6-8F47-98BB-5402FF1DDB17}" srcId="{E896F564-358C-4A32-85C2-92B0DA69E9D7}" destId="{42A56E4D-35F4-8243-A143-96567D5F3F30}" srcOrd="3" destOrd="0" parTransId="{406F4A7A-34B6-9245-8FE3-815E2CE897C9}" sibTransId="{B592D900-3728-C149-9C43-1D1356A69123}"/>
    <dgm:cxn modelId="{C62CC0BA-B4BA-CE4E-BFBF-C896E3F5C207}" srcId="{E896F564-358C-4A32-85C2-92B0DA69E9D7}" destId="{2898CD55-4D4B-B34B-A25A-8EF1ACDD4B89}" srcOrd="0" destOrd="0" parTransId="{77AD1293-1807-2040-A3AF-4B10295247C4}" sibTransId="{182BF00D-562F-C948-82C1-1B351C230871}"/>
    <dgm:cxn modelId="{30EBA2BB-960F-2544-AE45-60E7885E1C85}" srcId="{E896F564-358C-4A32-85C2-92B0DA69E9D7}" destId="{5B16B919-C558-3A4A-8771-05F66FBB2CF5}" srcOrd="8" destOrd="0" parTransId="{87D66DAC-DCFB-444F-BD46-BFB9919AE8DA}" sibTransId="{CAF91A8D-7FEC-8042-98BA-D55F23D5FDE7}"/>
    <dgm:cxn modelId="{01BDC1CC-B6D4-1642-A511-C7C62A63617A}" type="presOf" srcId="{67426311-82D6-2745-B10E-D71AF382C366}" destId="{6EC2310E-FEA1-1A44-9754-B79113655EC1}" srcOrd="0" destOrd="2" presId="urn:microsoft.com/office/officeart/2005/8/layout/hList1"/>
    <dgm:cxn modelId="{6C0762D1-1FA0-F548-9C81-569A822419D3}" type="presOf" srcId="{42A56E4D-35F4-8243-A143-96567D5F3F30}" destId="{6EC2310E-FEA1-1A44-9754-B79113655EC1}" srcOrd="0" destOrd="3" presId="urn:microsoft.com/office/officeart/2005/8/layout/hList1"/>
    <dgm:cxn modelId="{66085AD2-1F4C-2644-8467-DAAF23C20FFF}" srcId="{F3645AD0-367B-442F-868B-B2FFBB63C2CE}" destId="{00ED49CB-5399-8748-847F-A59645745F56}" srcOrd="1" destOrd="0" parTransId="{D39AE1A3-4F8F-3849-B43B-98D374D1ACF3}" sibTransId="{C6DF02AA-974C-7449-9357-8390B149F00B}"/>
    <dgm:cxn modelId="{89DAEDD4-0297-AC4E-B8F2-3508423EC452}" type="presOf" srcId="{E896F564-358C-4A32-85C2-92B0DA69E9D7}" destId="{379FDD93-0B00-454D-BFB1-FD1D315C3907}" srcOrd="0" destOrd="0" presId="urn:microsoft.com/office/officeart/2005/8/layout/hList1"/>
    <dgm:cxn modelId="{02DA59D5-3C99-4E47-99DF-8CF573754376}" type="presOf" srcId="{16D25F5E-FF5E-4F5B-AF1D-E01E2677A665}" destId="{9640293A-DA2B-8843-BB41-80B6DD083A33}" srcOrd="0" destOrd="0" presId="urn:microsoft.com/office/officeart/2005/8/layout/hList1"/>
    <dgm:cxn modelId="{83329DDE-B77E-D545-9FCD-1BF7D867E951}" srcId="{E896F564-358C-4A32-85C2-92B0DA69E9D7}" destId="{67426311-82D6-2745-B10E-D71AF382C366}" srcOrd="2" destOrd="0" parTransId="{A34BBB47-4F46-914F-9F42-BEB8896C4348}" sibTransId="{CAB45986-BD29-184E-B223-8507AAF1DFC3}"/>
    <dgm:cxn modelId="{983FA6EF-AA81-0D43-A7BC-C91125C68320}" type="presOf" srcId="{5B66EB76-AEC3-4874-87E6-37C6799A5F5A}" destId="{68016402-EB2C-9F45-ACCF-C706A625C2C9}" srcOrd="0" destOrd="1" presId="urn:microsoft.com/office/officeart/2005/8/layout/hList1"/>
    <dgm:cxn modelId="{10AD14F6-9BFD-482B-8AA9-31B2307F2366}" srcId="{7676C54E-8C4C-440A-9F61-3939008F31EC}" destId="{FCFB98F7-01D9-44A1-BC05-4516269DF59D}" srcOrd="0" destOrd="0" parTransId="{EDD23995-A04B-4774-A525-28A32D10B6B4}" sibTransId="{C04C0773-8589-4FDC-8553-64B22268995C}"/>
    <dgm:cxn modelId="{7EB09DFC-2D1F-EB47-9849-96E90AF242C3}" srcId="{E896F564-358C-4A32-85C2-92B0DA69E9D7}" destId="{290D6787-FA7D-8A40-9EB3-379B056976DA}" srcOrd="5" destOrd="0" parTransId="{D0C6E6D5-B637-E44A-940D-473039CBAF02}" sibTransId="{BB7C2D08-15BE-FE4B-BE39-C61F9F0FF23B}"/>
    <dgm:cxn modelId="{5BF2DDFE-4EF7-4010-A03C-86C88E2DD6FB}" srcId="{16D25F5E-FF5E-4F5B-AF1D-E01E2677A665}" destId="{E896F564-358C-4A32-85C2-92B0DA69E9D7}" srcOrd="3" destOrd="0" parTransId="{DF39C9A0-47A8-4C15-9ECB-1B607EBBA8D4}" sibTransId="{862823D0-4BED-4AEE-9544-DD752E58B086}"/>
    <dgm:cxn modelId="{7F86408E-A642-0B4B-A29E-0E26A0CF02BB}" type="presParOf" srcId="{9640293A-DA2B-8843-BB41-80B6DD083A33}" destId="{9FF02A03-DCB7-4242-BEFE-3FB1CA0DD1E0}" srcOrd="0" destOrd="0" presId="urn:microsoft.com/office/officeart/2005/8/layout/hList1"/>
    <dgm:cxn modelId="{7748CD80-9CEF-CE4C-995F-EDDD1FD9E86B}" type="presParOf" srcId="{9FF02A03-DCB7-4242-BEFE-3FB1CA0DD1E0}" destId="{0A3BA631-F4F4-E54D-ACA1-AEB5FA1EEF1F}" srcOrd="0" destOrd="0" presId="urn:microsoft.com/office/officeart/2005/8/layout/hList1"/>
    <dgm:cxn modelId="{7197CB00-AACE-0841-B4EF-157DF72D66F0}" type="presParOf" srcId="{9FF02A03-DCB7-4242-BEFE-3FB1CA0DD1E0}" destId="{B7FC3708-0831-964B-B66E-E21AC4DF4D44}" srcOrd="1" destOrd="0" presId="urn:microsoft.com/office/officeart/2005/8/layout/hList1"/>
    <dgm:cxn modelId="{2F288CF3-0073-5F4D-AF12-5BADA38B2B89}" type="presParOf" srcId="{9640293A-DA2B-8843-BB41-80B6DD083A33}" destId="{F768FCF0-388F-6C4E-B6A5-B12AF553A0BD}" srcOrd="1" destOrd="0" presId="urn:microsoft.com/office/officeart/2005/8/layout/hList1"/>
    <dgm:cxn modelId="{AFFF745D-F254-C04F-80DE-93738B7DBAE8}" type="presParOf" srcId="{9640293A-DA2B-8843-BB41-80B6DD083A33}" destId="{BE233089-2D0F-8342-83C5-2E9065AB6B20}" srcOrd="2" destOrd="0" presId="urn:microsoft.com/office/officeart/2005/8/layout/hList1"/>
    <dgm:cxn modelId="{E516992A-9735-794D-BA6E-A48B39A2304E}" type="presParOf" srcId="{BE233089-2D0F-8342-83C5-2E9065AB6B20}" destId="{B2FA9932-C82B-9742-AB72-907B8A110239}" srcOrd="0" destOrd="0" presId="urn:microsoft.com/office/officeart/2005/8/layout/hList1"/>
    <dgm:cxn modelId="{8F39AB46-9EB8-0241-BB6B-10D11B6C96EE}" type="presParOf" srcId="{BE233089-2D0F-8342-83C5-2E9065AB6B20}" destId="{68016402-EB2C-9F45-ACCF-C706A625C2C9}" srcOrd="1" destOrd="0" presId="urn:microsoft.com/office/officeart/2005/8/layout/hList1"/>
    <dgm:cxn modelId="{8AF91A32-EAC8-FA4D-BC08-65E6101C1075}" type="presParOf" srcId="{9640293A-DA2B-8843-BB41-80B6DD083A33}" destId="{27D19572-62C7-7E43-B6E0-0F47FB14292C}" srcOrd="3" destOrd="0" presId="urn:microsoft.com/office/officeart/2005/8/layout/hList1"/>
    <dgm:cxn modelId="{21E7CDBA-026F-F248-A60C-2BCCD3E48129}" type="presParOf" srcId="{9640293A-DA2B-8843-BB41-80B6DD083A33}" destId="{F06788CD-D312-EF4C-8874-06E0FBD49D62}" srcOrd="4" destOrd="0" presId="urn:microsoft.com/office/officeart/2005/8/layout/hList1"/>
    <dgm:cxn modelId="{1934DEEF-DA6E-0E49-9EFD-08D46F7B14F1}" type="presParOf" srcId="{F06788CD-D312-EF4C-8874-06E0FBD49D62}" destId="{B6B07D08-5070-2143-AC31-E37423A51D34}" srcOrd="0" destOrd="0" presId="urn:microsoft.com/office/officeart/2005/8/layout/hList1"/>
    <dgm:cxn modelId="{26216603-41EC-3A41-9321-286E59F8ED21}" type="presParOf" srcId="{F06788CD-D312-EF4C-8874-06E0FBD49D62}" destId="{78827FC1-BDBE-8746-AF4F-5062F0D3879E}" srcOrd="1" destOrd="0" presId="urn:microsoft.com/office/officeart/2005/8/layout/hList1"/>
    <dgm:cxn modelId="{F4D2246F-91BF-C746-85FB-143D7F78CAA1}" type="presParOf" srcId="{9640293A-DA2B-8843-BB41-80B6DD083A33}" destId="{EB7ED0F2-1975-2749-AF93-972E8E01681C}" srcOrd="5" destOrd="0" presId="urn:microsoft.com/office/officeart/2005/8/layout/hList1"/>
    <dgm:cxn modelId="{36099E84-D356-DB42-ACF8-56580C1BEE12}" type="presParOf" srcId="{9640293A-DA2B-8843-BB41-80B6DD083A33}" destId="{135DADCF-21E8-784A-90AD-B47C44E8DBD4}" srcOrd="6" destOrd="0" presId="urn:microsoft.com/office/officeart/2005/8/layout/hList1"/>
    <dgm:cxn modelId="{239265F2-C746-E543-9F3E-FE9A18F9185C}" type="presParOf" srcId="{135DADCF-21E8-784A-90AD-B47C44E8DBD4}" destId="{379FDD93-0B00-454D-BFB1-FD1D315C3907}" srcOrd="0" destOrd="0" presId="urn:microsoft.com/office/officeart/2005/8/layout/hList1"/>
    <dgm:cxn modelId="{068D4863-7F42-C742-BFAC-40E58520DD26}" type="presParOf" srcId="{135DADCF-21E8-784A-90AD-B47C44E8DBD4}" destId="{6EC2310E-FEA1-1A44-9754-B79113655E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BA631-F4F4-E54D-ACA1-AEB5FA1EEF1F}">
      <dsp:nvSpPr>
        <dsp:cNvPr id="0" name=""/>
        <dsp:cNvSpPr/>
      </dsp:nvSpPr>
      <dsp:spPr>
        <a:xfrm>
          <a:off x="3778" y="302999"/>
          <a:ext cx="2271867" cy="908747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Proactive</a:t>
          </a:r>
          <a:endParaRPr lang="en-US" sz="2000" kern="1200" dirty="0"/>
        </a:p>
      </dsp:txBody>
      <dsp:txXfrm>
        <a:off x="3778" y="302999"/>
        <a:ext cx="2271867" cy="908747"/>
      </dsp:txXfrm>
    </dsp:sp>
    <dsp:sp modelId="{B7FC3708-0831-964B-B66E-E21AC4DF4D44}">
      <dsp:nvSpPr>
        <dsp:cNvPr id="0" name=""/>
        <dsp:cNvSpPr/>
      </dsp:nvSpPr>
      <dsp:spPr>
        <a:xfrm>
          <a:off x="3778" y="1211746"/>
          <a:ext cx="2271867" cy="371347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000" kern="1200" dirty="0"/>
            <a:t>User ratings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000" kern="1200" dirty="0"/>
            <a:t>User reviews on app stores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000" kern="1200" dirty="0"/>
            <a:t>User feedback forms on websites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AU" sz="2000" kern="1200" dirty="0"/>
            <a:t>User complaints through feedback form, call centre,..</a:t>
          </a:r>
          <a:endParaRPr lang="en-US" sz="2000" kern="1200" dirty="0"/>
        </a:p>
      </dsp:txBody>
      <dsp:txXfrm>
        <a:off x="3778" y="1211746"/>
        <a:ext cx="2271867" cy="3713470"/>
      </dsp:txXfrm>
    </dsp:sp>
    <dsp:sp modelId="{B2FA9932-C82B-9742-AB72-907B8A110239}">
      <dsp:nvSpPr>
        <dsp:cNvPr id="0" name=""/>
        <dsp:cNvSpPr/>
      </dsp:nvSpPr>
      <dsp:spPr>
        <a:xfrm>
          <a:off x="2593707" y="302999"/>
          <a:ext cx="2271867" cy="908747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Automatic</a:t>
          </a:r>
          <a:endParaRPr lang="en-US" sz="2000" kern="1200" dirty="0"/>
        </a:p>
      </dsp:txBody>
      <dsp:txXfrm>
        <a:off x="2593707" y="302999"/>
        <a:ext cx="2271867" cy="908747"/>
      </dsp:txXfrm>
    </dsp:sp>
    <dsp:sp modelId="{68016402-EB2C-9F45-ACCF-C706A625C2C9}">
      <dsp:nvSpPr>
        <dsp:cNvPr id="0" name=""/>
        <dsp:cNvSpPr/>
      </dsp:nvSpPr>
      <dsp:spPr>
        <a:xfrm>
          <a:off x="2593707" y="1211746"/>
          <a:ext cx="2271867" cy="371347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Usage activity logs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User characteristics</a:t>
          </a:r>
          <a:endParaRPr lang="en-US" sz="2000" kern="1200" dirty="0"/>
        </a:p>
      </dsp:txBody>
      <dsp:txXfrm>
        <a:off x="2593707" y="1211746"/>
        <a:ext cx="2271867" cy="3713470"/>
      </dsp:txXfrm>
    </dsp:sp>
    <dsp:sp modelId="{B6B07D08-5070-2143-AC31-E37423A51D34}">
      <dsp:nvSpPr>
        <dsp:cNvPr id="0" name=""/>
        <dsp:cNvSpPr/>
      </dsp:nvSpPr>
      <dsp:spPr>
        <a:xfrm>
          <a:off x="5183636" y="302999"/>
          <a:ext cx="2271867" cy="908747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Prompted</a:t>
          </a:r>
          <a:endParaRPr lang="en-US" sz="2000" kern="1200" dirty="0"/>
        </a:p>
      </dsp:txBody>
      <dsp:txXfrm>
        <a:off x="5183636" y="302999"/>
        <a:ext cx="2271867" cy="908747"/>
      </dsp:txXfrm>
    </dsp:sp>
    <dsp:sp modelId="{78827FC1-BDBE-8746-AF4F-5062F0D3879E}">
      <dsp:nvSpPr>
        <dsp:cNvPr id="0" name=""/>
        <dsp:cNvSpPr/>
      </dsp:nvSpPr>
      <dsp:spPr>
        <a:xfrm>
          <a:off x="5183636" y="1211746"/>
          <a:ext cx="2271867" cy="371347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User ratings in-app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User reviews in-app</a:t>
          </a:r>
          <a:endParaRPr lang="en-US" sz="2000" kern="1200" dirty="0"/>
        </a:p>
      </dsp:txBody>
      <dsp:txXfrm>
        <a:off x="5183636" y="1211746"/>
        <a:ext cx="2271867" cy="3713470"/>
      </dsp:txXfrm>
    </dsp:sp>
    <dsp:sp modelId="{379FDD93-0B00-454D-BFB1-FD1D315C3907}">
      <dsp:nvSpPr>
        <dsp:cNvPr id="0" name=""/>
        <dsp:cNvSpPr/>
      </dsp:nvSpPr>
      <dsp:spPr>
        <a:xfrm>
          <a:off x="7773565" y="302999"/>
          <a:ext cx="2271867" cy="908747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000" kern="1200"/>
            <a:t>Elicited</a:t>
          </a:r>
          <a:endParaRPr lang="en-US" sz="2000" kern="1200" dirty="0"/>
        </a:p>
      </dsp:txBody>
      <dsp:txXfrm>
        <a:off x="7773565" y="302999"/>
        <a:ext cx="2271867" cy="908747"/>
      </dsp:txXfrm>
    </dsp:sp>
    <dsp:sp modelId="{6EC2310E-FEA1-1A44-9754-B79113655EC1}">
      <dsp:nvSpPr>
        <dsp:cNvPr id="0" name=""/>
        <dsp:cNvSpPr/>
      </dsp:nvSpPr>
      <dsp:spPr>
        <a:xfrm>
          <a:off x="7773565" y="1211746"/>
          <a:ext cx="2271867" cy="371347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Co-design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User experience sessions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Focus groups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Observations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Interviews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Surveys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Think Aloud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000" kern="1200" dirty="0"/>
            <a:t>Beta testing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Quasi experiments</a:t>
          </a:r>
        </a:p>
      </dsp:txBody>
      <dsp:txXfrm>
        <a:off x="7773565" y="1211746"/>
        <a:ext cx="2271867" cy="37134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293F4-56CB-9E44-9798-ADEBA6DB0F8C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1675E3-9AE6-7244-998A-593C2021A3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1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stories are a common way to gain user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75E3-9AE6-7244-998A-593C2021A3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11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1675E3-9AE6-7244-998A-593C2021A3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17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DCBA-65E9-6F46-B1B2-771A3A6F5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EC4C2-D2D8-E043-87C3-53C39ADB9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95C65-1B1F-7348-A776-3175B7EC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DC691-BCDC-5044-8FA0-D8CB8B719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E6FC6-82DC-E246-8483-208B12E8B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9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161-797E-D540-A870-E993F20B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10DA5-D277-9F41-BE44-31CDD1352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0752A-FF52-2242-97D6-2CCB1222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2C3E3-6551-C942-A29E-9A5612C25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F0BAE-A8EC-8B41-AC4D-A9A32C59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EBE08-E885-624C-838A-FD5F1B2C0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43F8A-D8A3-3C4F-BD7A-7E2B005F9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80470-E841-7F44-A20B-99E9CB03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A8CD3-9E86-BB47-A393-88850088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17261-F783-8C47-AFA7-DFDD8F467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6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F77E-BDA2-0241-8B6F-4BA5F8B8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4A798-8CD7-8745-AF55-C23DB77EA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02940-EA21-2A4A-904C-D5624C8E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388C7-E044-744A-A545-D34F64521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768BA-2B2D-324C-8C99-E18DFF34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6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142D-94DB-B945-ABEF-B9FC53487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75B25-3074-F541-A3E2-795EF4877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B25E0-869C-BF44-85C5-EFF110DDC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88071-EC6E-3846-AA85-39AC98C4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38FD-908A-9B48-858B-4CDB4988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F370-38D7-8E4E-A905-68731F855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9906-3114-4A41-86A8-D37746460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74AD3-5E0C-1845-9805-E475614B2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F2E2B-A424-8C42-B9A2-CB0EDC86D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6CDDA-D881-284C-A676-0C186E32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F86FA-34EE-7947-AC18-635F08E7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02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3384-6707-6544-998B-45722EAB2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91C62-516F-4043-9BE7-8A5779FA0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2F41D-18EE-9248-86D0-4500D14C0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15C383-99C1-EA48-B5F6-B2D6FB1EC4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BC139-38ED-1043-BBEF-BD8886015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6D09DC-AEE7-914F-BACB-A47A08DA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9D9C3F-7BD0-E341-97FF-8B1243C3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281A83-D3B8-B043-93A0-95CEC2F20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3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ED046-A67C-A640-8913-10F85964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9F3E1-4F30-0C4A-B668-423F7046D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5B769-959D-9344-AE0D-1592108F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2B0ED-F19E-054C-BCAE-74502EC3C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5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C74FCB-5CDD-AC4D-ABF1-3521FABCE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9DD17-41A5-B147-88BF-9CFBF9CD2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32EA0-9F80-1346-9D9B-78042D90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8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1E3D-9F19-6043-8831-48AC7F03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5D4C3-4159-9949-A3A5-4ECF8AC54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7B7FD-2C97-F346-B1FA-FC6E7B8F2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3C374-39E3-DF4D-B5E6-E0A5BDB0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909FC-6787-B145-95D9-24E2803A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A5EA-0FC4-E84B-875B-057CBECF1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1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09715-50F7-F341-983E-095F4CFFF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3DAF8-D48C-CC4E-8089-ACE0491D3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6770E-9442-794A-8A70-1EAD3F686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42151-E81E-754E-9372-38F6989C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D7B3B-4F51-5E4C-BA9E-CABAB1F1D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7E1BF-D444-5E42-AC2A-384F2D022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1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DBF4A-315C-FD4E-8560-8E2C05F01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45E7E-F3AD-0549-80EA-E7EBF95AF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8580E-D33C-344B-B5B9-646D764DA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1A809-6E7E-B848-802C-0603B6AD9850}" type="datetimeFigureOut">
              <a:rPr lang="en-US" smtClean="0"/>
              <a:t>4/27/23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AEE7E-2045-8949-84E7-168072D1F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60DBF-3D1A-324F-AD51-B146F60F1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5315F-9332-B343-B801-A1394E440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97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6.wdp"/><Relationship Id="rId3" Type="http://schemas.openxmlformats.org/officeDocument/2006/relationships/image" Target="../media/image66.svg"/><Relationship Id="rId7" Type="http://schemas.openxmlformats.org/officeDocument/2006/relationships/image" Target="../media/image69.svg"/><Relationship Id="rId12" Type="http://schemas.microsoft.com/office/2007/relationships/hdphoto" Target="../media/hdphoto5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microsoft.com/office/2007/relationships/hdphoto" Target="../media/hdphoto4.wdp"/><Relationship Id="rId5" Type="http://schemas.openxmlformats.org/officeDocument/2006/relationships/image" Target="../media/image67.sv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835D0-4C06-E540-8E96-241704757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4955" y="552182"/>
            <a:ext cx="5998840" cy="334313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You Asked For It: Making Sense of User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861B1-4F01-7A4A-AF47-92998BEEE4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4955" y="4067032"/>
            <a:ext cx="5998840" cy="2067068"/>
          </a:xfrm>
          <a:noFill/>
        </p:spPr>
        <p:txBody>
          <a:bodyPr>
            <a:normAutofit/>
          </a:bodyPr>
          <a:lstStyle/>
          <a:p>
            <a:pPr algn="l"/>
            <a:r>
              <a:rPr lang="en-US" b="1" dirty="0"/>
              <a:t>Associate Professor Rashina Hoda</a:t>
            </a:r>
          </a:p>
          <a:p>
            <a:pPr algn="l"/>
            <a:r>
              <a:rPr lang="en-US" sz="2000" dirty="0"/>
              <a:t>rashina.hoda@monash.edu</a:t>
            </a:r>
            <a:br>
              <a:rPr lang="en-US" sz="2000" dirty="0"/>
            </a:br>
            <a:r>
              <a:rPr lang="en-US" sz="2000" dirty="0"/>
              <a:t>@agileRashina</a:t>
            </a:r>
            <a:endParaRPr lang="en-US" dirty="0"/>
          </a:p>
        </p:txBody>
      </p:sp>
      <p:pic>
        <p:nvPicPr>
          <p:cNvPr id="5" name="Picture 4" descr="Hand placing stars">
            <a:extLst>
              <a:ext uri="{FF2B5EF4-FFF2-40B4-BE49-F238E27FC236}">
                <a16:creationId xmlns:a16="http://schemas.microsoft.com/office/drawing/2014/main" id="{6E91A1CD-F678-AE6F-4BBF-28B7F64EE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89" r="13112" b="-1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FDF25A-3FE2-1C47-93E6-BD0B9836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955" y="5697985"/>
            <a:ext cx="1985082" cy="60628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65122D4-156F-044C-A58B-C1B9257D4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0736" y="5697985"/>
            <a:ext cx="2553059" cy="60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2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5FBA5B-0491-DE4A-8D5D-6BACED0DC77C}"/>
              </a:ext>
            </a:extLst>
          </p:cNvPr>
          <p:cNvSpPr/>
          <p:nvPr/>
        </p:nvSpPr>
        <p:spPr>
          <a:xfrm>
            <a:off x="838199" y="737419"/>
            <a:ext cx="4203701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C27A-2C1F-9E4E-814A-54334A37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Prompted Stories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20861E-22B6-D743-8DEE-FA1978D7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In-app User Ratings</a:t>
            </a:r>
          </a:p>
          <a:p>
            <a:r>
              <a:rPr lang="en-US" dirty="0"/>
              <a:t>In-app User Reviews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E868EF-46B9-B047-B9C9-5562F1192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681037"/>
            <a:ext cx="4870450" cy="55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785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3F1615-4271-A345-B51F-51E50BF5DDAA}"/>
              </a:ext>
            </a:extLst>
          </p:cNvPr>
          <p:cNvSpPr/>
          <p:nvPr/>
        </p:nvSpPr>
        <p:spPr>
          <a:xfrm>
            <a:off x="838199" y="737419"/>
            <a:ext cx="3568701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C27A-2C1F-9E4E-814A-54334A37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Elicited Stories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9844AD-E9D7-A644-AB0D-953EBA3B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Co-design</a:t>
            </a:r>
          </a:p>
          <a:p>
            <a:pPr lvl="0"/>
            <a:r>
              <a:rPr lang="en-AU" dirty="0"/>
              <a:t>User experience sessions</a:t>
            </a:r>
            <a:endParaRPr lang="en-US" dirty="0"/>
          </a:p>
          <a:p>
            <a:pPr lvl="0"/>
            <a:r>
              <a:rPr lang="en-AU" dirty="0"/>
              <a:t>Focus groups</a:t>
            </a:r>
            <a:endParaRPr lang="en-US" dirty="0"/>
          </a:p>
          <a:p>
            <a:pPr lvl="0"/>
            <a:r>
              <a:rPr lang="en-US" dirty="0"/>
              <a:t>Observations</a:t>
            </a:r>
          </a:p>
          <a:p>
            <a:pPr lvl="0"/>
            <a:r>
              <a:rPr lang="en-US" dirty="0"/>
              <a:t>Interviews</a:t>
            </a:r>
          </a:p>
          <a:p>
            <a:pPr lvl="0"/>
            <a:r>
              <a:rPr lang="en-US" dirty="0"/>
              <a:t>Surveys</a:t>
            </a:r>
          </a:p>
          <a:p>
            <a:pPr lvl="0"/>
            <a:r>
              <a:rPr lang="en-US" dirty="0"/>
              <a:t>Think Aloud</a:t>
            </a:r>
          </a:p>
          <a:p>
            <a:pPr lvl="0"/>
            <a:r>
              <a:rPr lang="en-AU" dirty="0"/>
              <a:t>Beta testing</a:t>
            </a:r>
            <a:endParaRPr lang="en-US" dirty="0"/>
          </a:p>
          <a:p>
            <a:pPr lvl="0"/>
            <a:r>
              <a:rPr lang="en-US" dirty="0"/>
              <a:t>Quasi experiments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FE3BCD-EE97-9C46-B01D-90CBBE1ACDCD}"/>
              </a:ext>
            </a:extLst>
          </p:cNvPr>
          <p:cNvGrpSpPr/>
          <p:nvPr/>
        </p:nvGrpSpPr>
        <p:grpSpPr>
          <a:xfrm>
            <a:off x="7878189" y="2156493"/>
            <a:ext cx="3632196" cy="2923788"/>
            <a:chOff x="6595489" y="2560439"/>
            <a:chExt cx="3632196" cy="2923788"/>
          </a:xfrm>
        </p:grpSpPr>
        <p:pic>
          <p:nvPicPr>
            <p:cNvPr id="5" name="Graphic 4" descr="Radio microphone">
              <a:extLst>
                <a:ext uri="{FF2B5EF4-FFF2-40B4-BE49-F238E27FC236}">
                  <a16:creationId xmlns:a16="http://schemas.microsoft.com/office/drawing/2014/main" id="{C0873C00-C66E-394C-B16E-6FE08C1BE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11390" y="256375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Smart Phone">
              <a:extLst>
                <a:ext uri="{FF2B5EF4-FFF2-40B4-BE49-F238E27FC236}">
                  <a16:creationId xmlns:a16="http://schemas.microsoft.com/office/drawing/2014/main" id="{EE561430-AC25-6E43-A24A-51CAD9C17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95489" y="456982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st RTL">
              <a:extLst>
                <a:ext uri="{FF2B5EF4-FFF2-40B4-BE49-F238E27FC236}">
                  <a16:creationId xmlns:a16="http://schemas.microsoft.com/office/drawing/2014/main" id="{F2006395-34A4-894B-99A3-960D0D54C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06463" y="2560439"/>
              <a:ext cx="1521222" cy="1521222"/>
            </a:xfrm>
            <a:prstGeom prst="rect">
              <a:avLst/>
            </a:prstGeom>
          </p:spPr>
        </p:pic>
      </p:grpSp>
      <p:pic>
        <p:nvPicPr>
          <p:cNvPr id="17" name="Graphic 16" descr="Customer review RTL">
            <a:extLst>
              <a:ext uri="{FF2B5EF4-FFF2-40B4-BE49-F238E27FC236}">
                <a16:creationId xmlns:a16="http://schemas.microsoft.com/office/drawing/2014/main" id="{014A9C6D-7C78-5248-8AC4-371738485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9769" y="1454407"/>
            <a:ext cx="2504634" cy="2504634"/>
          </a:xfrm>
          <a:prstGeom prst="rect">
            <a:avLst/>
          </a:prstGeom>
        </p:spPr>
      </p:pic>
      <p:pic>
        <p:nvPicPr>
          <p:cNvPr id="18" name="Graphic 17" descr="Boardroom">
            <a:extLst>
              <a:ext uri="{FF2B5EF4-FFF2-40B4-BE49-F238E27FC236}">
                <a16:creationId xmlns:a16="http://schemas.microsoft.com/office/drawing/2014/main" id="{F0E61AB1-F64F-784F-89DC-73899129D7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2589" y="3207180"/>
            <a:ext cx="2831802" cy="28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79C5E5-23A8-DA49-BACE-6F62D5F9AE4C}"/>
              </a:ext>
            </a:extLst>
          </p:cNvPr>
          <p:cNvSpPr/>
          <p:nvPr/>
        </p:nvSpPr>
        <p:spPr>
          <a:xfrm>
            <a:off x="988973" y="496386"/>
            <a:ext cx="7659727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03B90-EFD1-F847-B7CF-5C2731C58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49" y="450056"/>
            <a:ext cx="10178303" cy="711874"/>
          </a:xfrm>
        </p:spPr>
        <p:txBody>
          <a:bodyPr anchor="t">
            <a:normAutofit/>
          </a:bodyPr>
          <a:lstStyle/>
          <a:p>
            <a:r>
              <a:rPr lang="en-US" dirty="0"/>
              <a:t>What are we really dealing with?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A9F8DC-DA12-D4FE-DF85-1BC2EE0FAE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468100"/>
              </p:ext>
            </p:extLst>
          </p:nvPr>
        </p:nvGraphicFramePr>
        <p:xfrm>
          <a:off x="1009649" y="974018"/>
          <a:ext cx="10049211" cy="5228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Back RTL">
            <a:extLst>
              <a:ext uri="{FF2B5EF4-FFF2-40B4-BE49-F238E27FC236}">
                <a16:creationId xmlns:a16="http://schemas.microsoft.com/office/drawing/2014/main" id="{E6BF35E7-65D0-2742-A8F2-28CDC556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267" y="3019347"/>
            <a:ext cx="658906" cy="658906"/>
          </a:xfrm>
          <a:prstGeom prst="rect">
            <a:avLst/>
          </a:prstGeom>
        </p:spPr>
      </p:pic>
      <p:pic>
        <p:nvPicPr>
          <p:cNvPr id="8" name="Graphic 7" descr="Back RTL">
            <a:extLst>
              <a:ext uri="{FF2B5EF4-FFF2-40B4-BE49-F238E27FC236}">
                <a16:creationId xmlns:a16="http://schemas.microsoft.com/office/drawing/2014/main" id="{D47DE58F-1AC0-5545-B0C6-E6138BCE17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267" y="3908814"/>
            <a:ext cx="658906" cy="658906"/>
          </a:xfrm>
          <a:prstGeom prst="rect">
            <a:avLst/>
          </a:prstGeom>
        </p:spPr>
      </p:pic>
      <p:pic>
        <p:nvPicPr>
          <p:cNvPr id="9" name="Graphic 8" descr="Back RTL">
            <a:extLst>
              <a:ext uri="{FF2B5EF4-FFF2-40B4-BE49-F238E27FC236}">
                <a16:creationId xmlns:a16="http://schemas.microsoft.com/office/drawing/2014/main" id="{55E35071-F31A-6941-96D6-95D35D101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462" y="2123110"/>
            <a:ext cx="658906" cy="658906"/>
          </a:xfrm>
          <a:prstGeom prst="rect">
            <a:avLst/>
          </a:prstGeom>
        </p:spPr>
      </p:pic>
      <p:pic>
        <p:nvPicPr>
          <p:cNvPr id="10" name="Graphic 9" descr="Back RTL">
            <a:extLst>
              <a:ext uri="{FF2B5EF4-FFF2-40B4-BE49-F238E27FC236}">
                <a16:creationId xmlns:a16="http://schemas.microsoft.com/office/drawing/2014/main" id="{48D8A6CB-0CE0-1247-8DE4-2256B5DEE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7665" y="2714991"/>
            <a:ext cx="658906" cy="658906"/>
          </a:xfrm>
          <a:prstGeom prst="rect">
            <a:avLst/>
          </a:prstGeom>
        </p:spPr>
      </p:pic>
      <p:pic>
        <p:nvPicPr>
          <p:cNvPr id="11" name="Graphic 10" descr="Back RTL">
            <a:extLst>
              <a:ext uri="{FF2B5EF4-FFF2-40B4-BE49-F238E27FC236}">
                <a16:creationId xmlns:a16="http://schemas.microsoft.com/office/drawing/2014/main" id="{ECEEB610-70B2-8448-B359-12F3DFE18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4462" y="2463281"/>
            <a:ext cx="658906" cy="658906"/>
          </a:xfrm>
          <a:prstGeom prst="rect">
            <a:avLst/>
          </a:prstGeom>
        </p:spPr>
      </p:pic>
      <p:pic>
        <p:nvPicPr>
          <p:cNvPr id="12" name="Graphic 11" descr="Back RTL">
            <a:extLst>
              <a:ext uri="{FF2B5EF4-FFF2-40B4-BE49-F238E27FC236}">
                <a16:creationId xmlns:a16="http://schemas.microsoft.com/office/drawing/2014/main" id="{A29041C2-2F96-5A4E-A5A4-CD6DBCC86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762" y="3055202"/>
            <a:ext cx="658906" cy="658906"/>
          </a:xfrm>
          <a:prstGeom prst="rect">
            <a:avLst/>
          </a:prstGeom>
        </p:spPr>
      </p:pic>
      <p:pic>
        <p:nvPicPr>
          <p:cNvPr id="13" name="Graphic 12" descr="Back RTL">
            <a:extLst>
              <a:ext uri="{FF2B5EF4-FFF2-40B4-BE49-F238E27FC236}">
                <a16:creationId xmlns:a16="http://schemas.microsoft.com/office/drawing/2014/main" id="{D0ABA47E-E484-EF4B-BBD2-5D47E6517A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762" y="3391376"/>
            <a:ext cx="658906" cy="658906"/>
          </a:xfrm>
          <a:prstGeom prst="rect">
            <a:avLst/>
          </a:prstGeom>
        </p:spPr>
      </p:pic>
      <p:pic>
        <p:nvPicPr>
          <p:cNvPr id="14" name="Graphic 13" descr="Back RTL">
            <a:extLst>
              <a:ext uri="{FF2B5EF4-FFF2-40B4-BE49-F238E27FC236}">
                <a16:creationId xmlns:a16="http://schemas.microsoft.com/office/drawing/2014/main" id="{9EB1F003-B74D-F343-806D-28226E51F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762" y="3720829"/>
            <a:ext cx="658906" cy="658906"/>
          </a:xfrm>
          <a:prstGeom prst="rect">
            <a:avLst/>
          </a:prstGeom>
        </p:spPr>
      </p:pic>
      <p:pic>
        <p:nvPicPr>
          <p:cNvPr id="15" name="Graphic 14" descr="Back RTL">
            <a:extLst>
              <a:ext uri="{FF2B5EF4-FFF2-40B4-BE49-F238E27FC236}">
                <a16:creationId xmlns:a16="http://schemas.microsoft.com/office/drawing/2014/main" id="{0F42ED1F-9C97-6C44-AEE0-8F5D9E6C0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762" y="4035487"/>
            <a:ext cx="658906" cy="658906"/>
          </a:xfrm>
          <a:prstGeom prst="rect">
            <a:avLst/>
          </a:prstGeom>
        </p:spPr>
      </p:pic>
      <p:pic>
        <p:nvPicPr>
          <p:cNvPr id="16" name="Graphic 15" descr="Back RTL">
            <a:extLst>
              <a:ext uri="{FF2B5EF4-FFF2-40B4-BE49-F238E27FC236}">
                <a16:creationId xmlns:a16="http://schemas.microsoft.com/office/drawing/2014/main" id="{D9254B73-6BE8-8F49-9FA1-58A15F1D8B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1762" y="4368977"/>
            <a:ext cx="658906" cy="65890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3EE74D-F167-5E43-8817-CA7CFBF3694D}"/>
              </a:ext>
            </a:extLst>
          </p:cNvPr>
          <p:cNvSpPr/>
          <p:nvPr/>
        </p:nvSpPr>
        <p:spPr>
          <a:xfrm>
            <a:off x="4873214" y="6005608"/>
            <a:ext cx="2170812" cy="4948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Qualitative Data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250433F-DDE4-104B-970E-A2482AE45DF6}"/>
              </a:ext>
            </a:extLst>
          </p:cNvPr>
          <p:cNvSpPr/>
          <p:nvPr/>
        </p:nvSpPr>
        <p:spPr>
          <a:xfrm>
            <a:off x="1009649" y="6024436"/>
            <a:ext cx="2290716" cy="4948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Large Scale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F80A42D-5444-A447-9E6B-70954A49C481}"/>
              </a:ext>
            </a:extLst>
          </p:cNvPr>
          <p:cNvSpPr/>
          <p:nvPr/>
        </p:nvSpPr>
        <p:spPr>
          <a:xfrm>
            <a:off x="8761215" y="6005608"/>
            <a:ext cx="2290716" cy="49485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Small Scale</a:t>
            </a:r>
          </a:p>
        </p:txBody>
      </p:sp>
      <p:pic>
        <p:nvPicPr>
          <p:cNvPr id="21" name="Graphic 20" descr="Back RTL">
            <a:extLst>
              <a:ext uri="{FF2B5EF4-FFF2-40B4-BE49-F238E27FC236}">
                <a16:creationId xmlns:a16="http://schemas.microsoft.com/office/drawing/2014/main" id="{F8EC8CDF-60F0-7846-A531-665F6E28CC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267" y="2477238"/>
            <a:ext cx="658906" cy="658906"/>
          </a:xfrm>
          <a:prstGeom prst="rect">
            <a:avLst/>
          </a:prstGeom>
        </p:spPr>
      </p:pic>
      <p:pic>
        <p:nvPicPr>
          <p:cNvPr id="22" name="Graphic 21" descr="Back RTL">
            <a:extLst>
              <a:ext uri="{FF2B5EF4-FFF2-40B4-BE49-F238E27FC236}">
                <a16:creationId xmlns:a16="http://schemas.microsoft.com/office/drawing/2014/main" id="{DA59BDAF-0115-F744-B0C3-3A27FD458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0547" y="2744979"/>
            <a:ext cx="658906" cy="65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E4E1-997F-EA46-BE0A-4B3A978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5906"/>
            <a:ext cx="5467350" cy="2852737"/>
          </a:xfrm>
        </p:spPr>
        <p:txBody>
          <a:bodyPr>
            <a:normAutofit fontScale="90000"/>
          </a:bodyPr>
          <a:lstStyle/>
          <a:p>
            <a:r>
              <a:rPr lang="en-US" dirty="0"/>
              <a:t>We don’t want to deal with real user feedback – Why?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83FB91-E26E-624B-B15A-E33E134E4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60" b="87689" l="1300" r="97300">
                        <a14:foregroundMark x1="43200" y1="11771" x2="50900" y2="4860"/>
                        <a14:foregroundMark x1="6400" y1="65983" x2="6600" y2="78510"/>
                        <a14:foregroundMark x1="6600" y1="78510" x2="14400" y2="80130"/>
                        <a14:foregroundMark x1="10300" y1="85961" x2="29100" y2="86393"/>
                        <a14:foregroundMark x1="31100" y1="88121" x2="45200" y2="88445"/>
                        <a14:foregroundMark x1="45200" y1="88445" x2="56900" y2="87041"/>
                        <a14:foregroundMark x1="56900" y1="87041" x2="57300" y2="87041"/>
                        <a14:foregroundMark x1="57300" y1="88769" x2="69600" y2="88985"/>
                        <a14:foregroundMark x1="69600" y1="88985" x2="81200" y2="84989"/>
                        <a14:foregroundMark x1="81200" y1="84989" x2="91500" y2="85637"/>
                        <a14:foregroundMark x1="1300" y1="84989" x2="11200" y2="85637"/>
                        <a14:foregroundMark x1="93800" y1="84989" x2="76500" y2="87689"/>
                        <a14:foregroundMark x1="91800" y1="84989" x2="97300" y2="85637"/>
                      </a14:backgroundRemoval>
                    </a14:imgEffect>
                  </a14:imgLayer>
                </a14:imgProps>
              </a:ext>
            </a:extLst>
          </a:blip>
          <a:srcRect b="8863"/>
          <a:stretch/>
        </p:blipFill>
        <p:spPr>
          <a:xfrm>
            <a:off x="7023247" y="2522275"/>
            <a:ext cx="4330553" cy="3654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5089C-3F27-254A-9EAA-ED9A711526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25" b="89972" l="9932" r="93151">
                        <a14:foregroundMark x1="60845" y1="13983" x2="47717" y2="11723"/>
                        <a14:foregroundMark x1="68607" y1="9251" x2="50457" y2="8051"/>
                        <a14:foregroundMark x1="66667" y1="5155" x2="47489" y2="6003"/>
                        <a14:foregroundMark x1="67808" y1="4096" x2="49543" y2="7627"/>
                        <a14:foregroundMark x1="21689" y1="30579" x2="20548" y2="31709"/>
                        <a14:foregroundMark x1="20890" y1="30226" x2="17580" y2="29661"/>
                        <a14:foregroundMark x1="90525" y1="45056" x2="93151" y2="48517"/>
                      </a14:backgroundRemoval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b="44956"/>
          <a:stretch/>
        </p:blipFill>
        <p:spPr>
          <a:xfrm rot="2054363" flipH="1">
            <a:off x="9759194" y="3910765"/>
            <a:ext cx="1179626" cy="1049576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A57F19C-783B-4647-B7A9-C48E884CE329}"/>
              </a:ext>
            </a:extLst>
          </p:cNvPr>
          <p:cNvSpPr/>
          <p:nvPr/>
        </p:nvSpPr>
        <p:spPr>
          <a:xfrm flipH="1">
            <a:off x="10073640" y="3465543"/>
            <a:ext cx="1280160" cy="408623"/>
          </a:xfrm>
          <a:prstGeom prst="wedgeRoundRectCallout">
            <a:avLst>
              <a:gd name="adj1" fmla="val -1121"/>
              <a:gd name="adj2" fmla="val 69689"/>
              <a:gd name="adj3" fmla="val 16667"/>
            </a:avLst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AU" dirty="0"/>
              <a:t>I am here!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B78183-17C5-9642-BCB9-B8CB9C607DF4}"/>
              </a:ext>
            </a:extLst>
          </p:cNvPr>
          <p:cNvSpPr/>
          <p:nvPr/>
        </p:nvSpPr>
        <p:spPr>
          <a:xfrm>
            <a:off x="1168400" y="4349619"/>
            <a:ext cx="4140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SzPct val="70000"/>
              <a:buFont typeface=".Apple Color Emoji UI"/>
              <a:buChar char="❌"/>
            </a:pPr>
            <a:r>
              <a:rPr lang="en-US" sz="2800" dirty="0"/>
              <a:t>There’s lots of it!</a:t>
            </a:r>
          </a:p>
          <a:p>
            <a:pPr marL="457200" indent="-457200">
              <a:buSzPct val="70000"/>
              <a:buFont typeface=".Apple Color Emoji UI"/>
              <a:buChar char="❌"/>
            </a:pPr>
            <a:r>
              <a:rPr lang="en-US" sz="2800" dirty="0"/>
              <a:t>It’s unstructured, messy</a:t>
            </a:r>
          </a:p>
          <a:p>
            <a:pPr marL="457200" indent="-457200">
              <a:buSzPct val="70000"/>
              <a:buFont typeface=".Apple Color Emoji UI"/>
              <a:buChar char="❌"/>
            </a:pPr>
            <a:r>
              <a:rPr lang="en-US" sz="2800" dirty="0"/>
              <a:t>It’s hard work</a:t>
            </a:r>
          </a:p>
        </p:txBody>
      </p:sp>
    </p:spTree>
    <p:extLst>
      <p:ext uri="{BB962C8B-B14F-4D97-AF65-F5344CB8AC3E}">
        <p14:creationId xmlns:p14="http://schemas.microsoft.com/office/powerpoint/2010/main" val="395327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6D158C-B22E-EC49-BB97-C60FA9733C6D}"/>
              </a:ext>
            </a:extLst>
          </p:cNvPr>
          <p:cNvSpPr/>
          <p:nvPr/>
        </p:nvSpPr>
        <p:spPr>
          <a:xfrm>
            <a:off x="698500" y="457201"/>
            <a:ext cx="4140200" cy="6476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7B22E-68D5-AD40-AEB6-B8AFCD45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65125"/>
            <a:ext cx="4267200" cy="904875"/>
          </a:xfrm>
        </p:spPr>
        <p:txBody>
          <a:bodyPr/>
          <a:lstStyle/>
          <a:p>
            <a:r>
              <a:rPr lang="en-US" dirty="0"/>
              <a:t>Current Approach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886F0AB-32BD-A34E-9ACA-17A88EB46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238" y="158430"/>
            <a:ext cx="6795662" cy="6521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8221FC-03D4-DB4B-9752-7D341327F80E}"/>
              </a:ext>
            </a:extLst>
          </p:cNvPr>
          <p:cNvSpPr/>
          <p:nvPr/>
        </p:nvSpPr>
        <p:spPr>
          <a:xfrm>
            <a:off x="767678" y="6033265"/>
            <a:ext cx="4464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Haggag</a:t>
            </a:r>
            <a:r>
              <a:rPr lang="en-AU" sz="1200" i="1" dirty="0">
                <a:solidFill>
                  <a:srgbClr val="222222"/>
                </a:solidFill>
                <a:latin typeface="Arial" panose="020B0604020202020204" pitchFamily="34" charset="0"/>
              </a:rPr>
              <a:t>, O., Grundy, J., </a:t>
            </a:r>
            <a:r>
              <a:rPr lang="en-AU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Abdelrazek</a:t>
            </a:r>
            <a:r>
              <a:rPr lang="en-AU" sz="1200" i="1" dirty="0">
                <a:solidFill>
                  <a:srgbClr val="222222"/>
                </a:solidFill>
                <a:latin typeface="Arial" panose="020B0604020202020204" pitchFamily="34" charset="0"/>
              </a:rPr>
              <a:t>, M., &amp; </a:t>
            </a:r>
            <a:r>
              <a:rPr lang="en-AU" sz="1200" i="1" dirty="0" err="1">
                <a:solidFill>
                  <a:srgbClr val="222222"/>
                </a:solidFill>
                <a:latin typeface="Arial" panose="020B0604020202020204" pitchFamily="34" charset="0"/>
              </a:rPr>
              <a:t>Haggag</a:t>
            </a:r>
            <a:r>
              <a:rPr lang="en-AU" sz="1200" i="1" dirty="0">
                <a:solidFill>
                  <a:srgbClr val="222222"/>
                </a:solidFill>
                <a:latin typeface="Arial" panose="020B0604020202020204" pitchFamily="34" charset="0"/>
              </a:rPr>
              <a:t>, S. (2022). A large scale analysis of mHealth app user reviews. Empirical Software Engineering, 27(7), 196.</a:t>
            </a:r>
            <a:endParaRPr lang="en-US" sz="1200" i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B132D4-8C5E-B943-ACE9-7AA5911E25AD}"/>
              </a:ext>
            </a:extLst>
          </p:cNvPr>
          <p:cNvSpPr txBox="1">
            <a:spLocks/>
          </p:cNvSpPr>
          <p:nvPr/>
        </p:nvSpPr>
        <p:spPr>
          <a:xfrm>
            <a:off x="975958" y="1460501"/>
            <a:ext cx="3835400" cy="2362199"/>
          </a:xfrm>
          <a:prstGeom prst="roundRect">
            <a:avLst>
              <a:gd name="adj" fmla="val 6036"/>
            </a:avLst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AU" sz="2400" b="1" dirty="0"/>
              <a:t>Automated Analysis</a:t>
            </a:r>
          </a:p>
          <a:p>
            <a:pPr fontAlgn="base"/>
            <a:r>
              <a:rPr lang="en-AU" sz="2400" dirty="0"/>
              <a:t>Filter noise</a:t>
            </a:r>
          </a:p>
          <a:p>
            <a:pPr fontAlgn="base"/>
            <a:r>
              <a:rPr lang="en-AU" sz="2400" dirty="0"/>
              <a:t>Apply synonyms</a:t>
            </a:r>
          </a:p>
          <a:p>
            <a:pPr fontAlgn="base"/>
            <a:r>
              <a:rPr lang="en-AU" sz="2400" dirty="0"/>
              <a:t>Classification based on keywords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32F735-21A8-E346-A385-369CD5015AB0}"/>
              </a:ext>
            </a:extLst>
          </p:cNvPr>
          <p:cNvSpPr/>
          <p:nvPr/>
        </p:nvSpPr>
        <p:spPr>
          <a:xfrm>
            <a:off x="583602" y="1300166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b="1" dirty="0">
                <a:solidFill>
                  <a:schemeClr val="accent5"/>
                </a:solidFill>
              </a:rPr>
              <a:t>1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041FE-2DFD-0A4C-B258-C58178E977AA}"/>
              </a:ext>
            </a:extLst>
          </p:cNvPr>
          <p:cNvSpPr/>
          <p:nvPr/>
        </p:nvSpPr>
        <p:spPr>
          <a:xfrm>
            <a:off x="570902" y="3941766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4000" b="1" dirty="0">
                <a:solidFill>
                  <a:schemeClr val="accent5"/>
                </a:solidFill>
              </a:rPr>
              <a:t>2</a:t>
            </a:r>
            <a:endParaRPr lang="en-US" sz="4000" dirty="0">
              <a:solidFill>
                <a:schemeClr val="accent5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3B3F1-5CDA-3245-8DFF-B90997F39DBD}"/>
              </a:ext>
            </a:extLst>
          </p:cNvPr>
          <p:cNvSpPr/>
          <p:nvPr/>
        </p:nvSpPr>
        <p:spPr>
          <a:xfrm>
            <a:off x="1003300" y="4137108"/>
            <a:ext cx="3835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/>
            <a:r>
              <a:rPr lang="en-AU" sz="2400" b="1" dirty="0">
                <a:solidFill>
                  <a:prstClr val="black"/>
                </a:solidFill>
              </a:rPr>
              <a:t>Manual Analysis</a:t>
            </a:r>
          </a:p>
          <a:p>
            <a:pPr lvl="0" fontAlgn="base"/>
            <a:r>
              <a:rPr lang="en-AU" sz="2400" dirty="0">
                <a:solidFill>
                  <a:prstClr val="black"/>
                </a:solidFill>
              </a:rPr>
              <a:t>Qualitative data analysis of sample reviews</a:t>
            </a:r>
          </a:p>
        </p:txBody>
      </p:sp>
    </p:spTree>
    <p:extLst>
      <p:ext uri="{BB962C8B-B14F-4D97-AF65-F5344CB8AC3E}">
        <p14:creationId xmlns:p14="http://schemas.microsoft.com/office/powerpoint/2010/main" val="305667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92FA-142A-AE4A-A98C-E5CD4F69D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Helps answer what’s and how’s but not the why’s</a:t>
            </a:r>
          </a:p>
          <a:p>
            <a:r>
              <a:rPr lang="en-US" dirty="0"/>
              <a:t>If we only focus on the </a:t>
            </a:r>
            <a:r>
              <a:rPr lang="en-US" i="1" dirty="0"/>
              <a:t>bugs</a:t>
            </a:r>
            <a:r>
              <a:rPr lang="en-US" dirty="0"/>
              <a:t>, we will miss the </a:t>
            </a:r>
            <a:r>
              <a:rPr lang="en-US" i="1" dirty="0"/>
              <a:t>butterflies</a:t>
            </a:r>
          </a:p>
          <a:p>
            <a:r>
              <a:rPr lang="en-US" dirty="0"/>
              <a:t>Competitors can find the </a:t>
            </a:r>
            <a:r>
              <a:rPr lang="en-US" i="1" dirty="0"/>
              <a:t>butterflies</a:t>
            </a:r>
            <a:r>
              <a:rPr lang="en-US" dirty="0"/>
              <a:t> even if we don’t</a:t>
            </a:r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6250C3A-6C61-944E-9966-A168CDC6F920}"/>
              </a:ext>
            </a:extLst>
          </p:cNvPr>
          <p:cNvSpPr/>
          <p:nvPr/>
        </p:nvSpPr>
        <p:spPr>
          <a:xfrm>
            <a:off x="838200" y="457201"/>
            <a:ext cx="4737100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6D9BC1-585B-6D49-A03A-343134F6437F}"/>
              </a:ext>
            </a:extLst>
          </p:cNvPr>
          <p:cNvSpPr txBox="1">
            <a:spLocks/>
          </p:cNvSpPr>
          <p:nvPr/>
        </p:nvSpPr>
        <p:spPr>
          <a:xfrm>
            <a:off x="838200" y="85725"/>
            <a:ext cx="576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Current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64DB9-5C06-0149-9C74-E591D52C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224491" y="1497050"/>
            <a:ext cx="2487602" cy="4021057"/>
          </a:xfrm>
          <a:prstGeom prst="ellipse">
            <a:avLst/>
          </a:prstGeom>
        </p:spPr>
      </p:pic>
      <p:pic>
        <p:nvPicPr>
          <p:cNvPr id="7" name="Content Placeholder 5" descr="Magnifying glass">
            <a:extLst>
              <a:ext uri="{FF2B5EF4-FFF2-40B4-BE49-F238E27FC236}">
                <a16:creationId xmlns:a16="http://schemas.microsoft.com/office/drawing/2014/main" id="{3F06D3BE-6ED3-2D45-B73A-2297E69C7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80386">
            <a:off x="7478015" y="2224401"/>
            <a:ext cx="1393638" cy="1393638"/>
          </a:xfrm>
          <a:prstGeom prst="rect">
            <a:avLst/>
          </a:prstGeom>
        </p:spPr>
      </p:pic>
      <p:pic>
        <p:nvPicPr>
          <p:cNvPr id="8" name="Graphic 7" descr="Caterpillar">
            <a:extLst>
              <a:ext uri="{FF2B5EF4-FFF2-40B4-BE49-F238E27FC236}">
                <a16:creationId xmlns:a16="http://schemas.microsoft.com/office/drawing/2014/main" id="{BB3017DD-BE2E-254D-B102-1897C77A92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863" r="32000"/>
          <a:stretch/>
        </p:blipFill>
        <p:spPr>
          <a:xfrm>
            <a:off x="7327772" y="2778191"/>
            <a:ext cx="535696" cy="757352"/>
          </a:xfrm>
          <a:prstGeom prst="rect">
            <a:avLst/>
          </a:prstGeom>
        </p:spPr>
      </p:pic>
      <p:pic>
        <p:nvPicPr>
          <p:cNvPr id="9" name="Graphic 8" descr="Butterfly">
            <a:extLst>
              <a:ext uri="{FF2B5EF4-FFF2-40B4-BE49-F238E27FC236}">
                <a16:creationId xmlns:a16="http://schemas.microsoft.com/office/drawing/2014/main" id="{A31C5E9B-DBBD-AC47-921A-E5B1DFA173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126511">
            <a:off x="8921062" y="4944125"/>
            <a:ext cx="612257" cy="612257"/>
          </a:xfrm>
          <a:prstGeom prst="rect">
            <a:avLst/>
          </a:prstGeom>
        </p:spPr>
      </p:pic>
      <p:pic>
        <p:nvPicPr>
          <p:cNvPr id="10" name="Graphic 9" descr="Butterfly">
            <a:extLst>
              <a:ext uri="{FF2B5EF4-FFF2-40B4-BE49-F238E27FC236}">
                <a16:creationId xmlns:a16="http://schemas.microsoft.com/office/drawing/2014/main" id="{B74C7971-C94B-964C-8854-81A9B821C9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79124">
            <a:off x="9420622" y="1819109"/>
            <a:ext cx="756070" cy="756070"/>
          </a:xfrm>
          <a:prstGeom prst="rect">
            <a:avLst/>
          </a:prstGeom>
        </p:spPr>
      </p:pic>
      <p:pic>
        <p:nvPicPr>
          <p:cNvPr id="11" name="Graphic 10" descr="Caterpillar">
            <a:extLst>
              <a:ext uri="{FF2B5EF4-FFF2-40B4-BE49-F238E27FC236}">
                <a16:creationId xmlns:a16="http://schemas.microsoft.com/office/drawing/2014/main" id="{7FF5AA27-6D99-F84C-B49E-F7554CE095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5440"/>
          <a:stretch/>
        </p:blipFill>
        <p:spPr>
          <a:xfrm>
            <a:off x="7728265" y="2445446"/>
            <a:ext cx="566149" cy="1270529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B6E51921-167B-094C-BA5C-7C93A663CBD9}"/>
              </a:ext>
            </a:extLst>
          </p:cNvPr>
          <p:cNvSpPr/>
          <p:nvPr/>
        </p:nvSpPr>
        <p:spPr>
          <a:xfrm flipH="1">
            <a:off x="8373671" y="950440"/>
            <a:ext cx="2307245" cy="408623"/>
          </a:xfrm>
          <a:prstGeom prst="wedgeRoundRectCallout">
            <a:avLst>
              <a:gd name="adj1" fmla="val -2205"/>
              <a:gd name="adj2" fmla="val 85485"/>
              <a:gd name="adj3" fmla="val 16667"/>
            </a:avLst>
          </a:prstGeom>
          <a:ln>
            <a:solidFill>
              <a:schemeClr val="accent5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AU" dirty="0"/>
              <a:t>Need to find a 	</a:t>
            </a:r>
          </a:p>
        </p:txBody>
      </p:sp>
      <p:pic>
        <p:nvPicPr>
          <p:cNvPr id="13" name="Graphic 12" descr="Caterpillar">
            <a:extLst>
              <a:ext uri="{FF2B5EF4-FFF2-40B4-BE49-F238E27FC236}">
                <a16:creationId xmlns:a16="http://schemas.microsoft.com/office/drawing/2014/main" id="{CE85AB85-6420-D54E-B9D5-A87D40CAA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4164" y="938981"/>
            <a:ext cx="417985" cy="41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E4E1-997F-EA46-BE0A-4B3A978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2119745"/>
            <a:ext cx="9671050" cy="21496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Socio-Technical Grounded Theory (STGT) – as a Powerful</a:t>
            </a:r>
            <a:br>
              <a:rPr lang="en-US" dirty="0"/>
            </a:br>
            <a:r>
              <a:rPr lang="en-US" dirty="0"/>
              <a:t>Qualitative Data Analysis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99263E-3C1C-C749-8226-6EBA0639B1DA}"/>
              </a:ext>
            </a:extLst>
          </p:cNvPr>
          <p:cNvSpPr/>
          <p:nvPr/>
        </p:nvSpPr>
        <p:spPr>
          <a:xfrm>
            <a:off x="1260475" y="6093291"/>
            <a:ext cx="9671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333333"/>
                </a:solidFill>
                <a:latin typeface="HelveticaNeue Regular"/>
              </a:rPr>
              <a:t>R. Hoda, "Socio-Technical Grounded Theory for Software Engineering," in </a:t>
            </a:r>
            <a:r>
              <a:rPr lang="en-AU" sz="1200" i="1" dirty="0">
                <a:solidFill>
                  <a:srgbClr val="333333"/>
                </a:solidFill>
                <a:latin typeface="HelveticaNeue Regular"/>
              </a:rPr>
              <a:t>IEEE Transactions on Software Engineering</a:t>
            </a:r>
            <a:r>
              <a:rPr lang="en-AU" sz="1200" dirty="0">
                <a:solidFill>
                  <a:srgbClr val="333333"/>
                </a:solidFill>
                <a:latin typeface="HelveticaNeue Regular"/>
              </a:rPr>
              <a:t>, vol. 48, no. 10, pp. 3808-3832, 1 Oct. 2022, </a:t>
            </a:r>
            <a:r>
              <a:rPr lang="en-AU" sz="1200" dirty="0" err="1">
                <a:solidFill>
                  <a:srgbClr val="333333"/>
                </a:solidFill>
                <a:latin typeface="HelveticaNeue Regular"/>
              </a:rPr>
              <a:t>doi</a:t>
            </a:r>
            <a:r>
              <a:rPr lang="en-AU" sz="1200" dirty="0">
                <a:solidFill>
                  <a:srgbClr val="333333"/>
                </a:solidFill>
                <a:latin typeface="HelveticaNeue Regular"/>
              </a:rPr>
              <a:t>: 10.1109/TSE.2021.3106280.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856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60D255-54CA-3148-A695-F405655F0057}"/>
              </a:ext>
            </a:extLst>
          </p:cNvPr>
          <p:cNvSpPr/>
          <p:nvPr/>
        </p:nvSpPr>
        <p:spPr>
          <a:xfrm>
            <a:off x="838200" y="577056"/>
            <a:ext cx="9118602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41CDF-14D9-6249-88FE-51B91A92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r>
              <a:rPr lang="en-US" dirty="0"/>
              <a:t>Open Coding in STGT – think Hashtags!</a:t>
            </a:r>
            <a:endParaRPr lang="en-US" i="1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E19411-7D10-E341-8DEB-6FF32920C184}"/>
              </a:ext>
            </a:extLst>
          </p:cNvPr>
          <p:cNvSpPr/>
          <p:nvPr/>
        </p:nvSpPr>
        <p:spPr>
          <a:xfrm>
            <a:off x="940877" y="2283786"/>
            <a:ext cx="10310246" cy="3659814"/>
          </a:xfrm>
          <a:custGeom>
            <a:avLst/>
            <a:gdLst>
              <a:gd name="connsiteX0" fmla="*/ 0 w 10310246"/>
              <a:gd name="connsiteY0" fmla="*/ 182295 h 3659814"/>
              <a:gd name="connsiteX1" fmla="*/ 182295 w 10310246"/>
              <a:gd name="connsiteY1" fmla="*/ 0 h 3659814"/>
              <a:gd name="connsiteX2" fmla="*/ 966247 w 10310246"/>
              <a:gd name="connsiteY2" fmla="*/ 0 h 3659814"/>
              <a:gd name="connsiteX3" fmla="*/ 1451829 w 10310246"/>
              <a:gd name="connsiteY3" fmla="*/ 0 h 3659814"/>
              <a:gd name="connsiteX4" fmla="*/ 1837954 w 10310246"/>
              <a:gd name="connsiteY4" fmla="*/ 0 h 3659814"/>
              <a:gd name="connsiteX5" fmla="*/ 2522449 w 10310246"/>
              <a:gd name="connsiteY5" fmla="*/ 0 h 3659814"/>
              <a:gd name="connsiteX6" fmla="*/ 3008031 w 10310246"/>
              <a:gd name="connsiteY6" fmla="*/ 0 h 3659814"/>
              <a:gd name="connsiteX7" fmla="*/ 3791983 w 10310246"/>
              <a:gd name="connsiteY7" fmla="*/ 0 h 3659814"/>
              <a:gd name="connsiteX8" fmla="*/ 4178109 w 10310246"/>
              <a:gd name="connsiteY8" fmla="*/ 0 h 3659814"/>
              <a:gd name="connsiteX9" fmla="*/ 4962060 w 10310246"/>
              <a:gd name="connsiteY9" fmla="*/ 0 h 3659814"/>
              <a:gd name="connsiteX10" fmla="*/ 5248729 w 10310246"/>
              <a:gd name="connsiteY10" fmla="*/ 0 h 3659814"/>
              <a:gd name="connsiteX11" fmla="*/ 5833768 w 10310246"/>
              <a:gd name="connsiteY11" fmla="*/ 0 h 3659814"/>
              <a:gd name="connsiteX12" fmla="*/ 6418806 w 10310246"/>
              <a:gd name="connsiteY12" fmla="*/ 0 h 3659814"/>
              <a:gd name="connsiteX13" fmla="*/ 6904388 w 10310246"/>
              <a:gd name="connsiteY13" fmla="*/ 0 h 3659814"/>
              <a:gd name="connsiteX14" fmla="*/ 7688340 w 10310246"/>
              <a:gd name="connsiteY14" fmla="*/ 0 h 3659814"/>
              <a:gd name="connsiteX15" fmla="*/ 8472292 w 10310246"/>
              <a:gd name="connsiteY15" fmla="*/ 0 h 3659814"/>
              <a:gd name="connsiteX16" fmla="*/ 8858417 w 10310246"/>
              <a:gd name="connsiteY16" fmla="*/ 0 h 3659814"/>
              <a:gd name="connsiteX17" fmla="*/ 9443456 w 10310246"/>
              <a:gd name="connsiteY17" fmla="*/ 0 h 3659814"/>
              <a:gd name="connsiteX18" fmla="*/ 10127951 w 10310246"/>
              <a:gd name="connsiteY18" fmla="*/ 0 h 3659814"/>
              <a:gd name="connsiteX19" fmla="*/ 10310246 w 10310246"/>
              <a:gd name="connsiteY19" fmla="*/ 182295 h 3659814"/>
              <a:gd name="connsiteX20" fmla="*/ 10310246 w 10310246"/>
              <a:gd name="connsiteY20" fmla="*/ 632642 h 3659814"/>
              <a:gd name="connsiteX21" fmla="*/ 10310246 w 10310246"/>
              <a:gd name="connsiteY21" fmla="*/ 1247751 h 3659814"/>
              <a:gd name="connsiteX22" fmla="*/ 10310246 w 10310246"/>
              <a:gd name="connsiteY22" fmla="*/ 1796955 h 3659814"/>
              <a:gd name="connsiteX23" fmla="*/ 10310246 w 10310246"/>
              <a:gd name="connsiteY23" fmla="*/ 2280254 h 3659814"/>
              <a:gd name="connsiteX24" fmla="*/ 10310246 w 10310246"/>
              <a:gd name="connsiteY24" fmla="*/ 2829458 h 3659814"/>
              <a:gd name="connsiteX25" fmla="*/ 10310246 w 10310246"/>
              <a:gd name="connsiteY25" fmla="*/ 3477519 h 3659814"/>
              <a:gd name="connsiteX26" fmla="*/ 10127951 w 10310246"/>
              <a:gd name="connsiteY26" fmla="*/ 3659814 h 3659814"/>
              <a:gd name="connsiteX27" fmla="*/ 9343999 w 10310246"/>
              <a:gd name="connsiteY27" fmla="*/ 3659814 h 3659814"/>
              <a:gd name="connsiteX28" fmla="*/ 8659504 w 10310246"/>
              <a:gd name="connsiteY28" fmla="*/ 3659814 h 3659814"/>
              <a:gd name="connsiteX29" fmla="*/ 8273379 w 10310246"/>
              <a:gd name="connsiteY29" fmla="*/ 3659814 h 3659814"/>
              <a:gd name="connsiteX30" fmla="*/ 7588884 w 10310246"/>
              <a:gd name="connsiteY30" fmla="*/ 3659814 h 3659814"/>
              <a:gd name="connsiteX31" fmla="*/ 7302215 w 10310246"/>
              <a:gd name="connsiteY31" fmla="*/ 3659814 h 3659814"/>
              <a:gd name="connsiteX32" fmla="*/ 6617719 w 10310246"/>
              <a:gd name="connsiteY32" fmla="*/ 3659814 h 3659814"/>
              <a:gd name="connsiteX33" fmla="*/ 6231594 w 10310246"/>
              <a:gd name="connsiteY33" fmla="*/ 3659814 h 3659814"/>
              <a:gd name="connsiteX34" fmla="*/ 5944925 w 10310246"/>
              <a:gd name="connsiteY34" fmla="*/ 3659814 h 3659814"/>
              <a:gd name="connsiteX35" fmla="*/ 5558800 w 10310246"/>
              <a:gd name="connsiteY35" fmla="*/ 3659814 h 3659814"/>
              <a:gd name="connsiteX36" fmla="*/ 4874304 w 10310246"/>
              <a:gd name="connsiteY36" fmla="*/ 3659814 h 3659814"/>
              <a:gd name="connsiteX37" fmla="*/ 4488179 w 10310246"/>
              <a:gd name="connsiteY37" fmla="*/ 3659814 h 3659814"/>
              <a:gd name="connsiteX38" fmla="*/ 4201510 w 10310246"/>
              <a:gd name="connsiteY38" fmla="*/ 3659814 h 3659814"/>
              <a:gd name="connsiteX39" fmla="*/ 3815385 w 10310246"/>
              <a:gd name="connsiteY39" fmla="*/ 3659814 h 3659814"/>
              <a:gd name="connsiteX40" fmla="*/ 3329803 w 10310246"/>
              <a:gd name="connsiteY40" fmla="*/ 3659814 h 3659814"/>
              <a:gd name="connsiteX41" fmla="*/ 2744764 w 10310246"/>
              <a:gd name="connsiteY41" fmla="*/ 3659814 h 3659814"/>
              <a:gd name="connsiteX42" fmla="*/ 2358639 w 10310246"/>
              <a:gd name="connsiteY42" fmla="*/ 3659814 h 3659814"/>
              <a:gd name="connsiteX43" fmla="*/ 1574687 w 10310246"/>
              <a:gd name="connsiteY43" fmla="*/ 3659814 h 3659814"/>
              <a:gd name="connsiteX44" fmla="*/ 989648 w 10310246"/>
              <a:gd name="connsiteY44" fmla="*/ 3659814 h 3659814"/>
              <a:gd name="connsiteX45" fmla="*/ 182295 w 10310246"/>
              <a:gd name="connsiteY45" fmla="*/ 3659814 h 3659814"/>
              <a:gd name="connsiteX46" fmla="*/ 0 w 10310246"/>
              <a:gd name="connsiteY46" fmla="*/ 3477519 h 3659814"/>
              <a:gd name="connsiteX47" fmla="*/ 0 w 10310246"/>
              <a:gd name="connsiteY47" fmla="*/ 2862411 h 3659814"/>
              <a:gd name="connsiteX48" fmla="*/ 0 w 10310246"/>
              <a:gd name="connsiteY48" fmla="*/ 2379111 h 3659814"/>
              <a:gd name="connsiteX49" fmla="*/ 0 w 10310246"/>
              <a:gd name="connsiteY49" fmla="*/ 1829907 h 3659814"/>
              <a:gd name="connsiteX50" fmla="*/ 0 w 10310246"/>
              <a:gd name="connsiteY50" fmla="*/ 1379560 h 3659814"/>
              <a:gd name="connsiteX51" fmla="*/ 0 w 10310246"/>
              <a:gd name="connsiteY51" fmla="*/ 764451 h 3659814"/>
              <a:gd name="connsiteX52" fmla="*/ 0 w 10310246"/>
              <a:gd name="connsiteY52" fmla="*/ 182295 h 365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310246" h="3659814" extrusionOk="0">
                <a:moveTo>
                  <a:pt x="0" y="182295"/>
                </a:moveTo>
                <a:cubicBezTo>
                  <a:pt x="-20616" y="68900"/>
                  <a:pt x="57621" y="9006"/>
                  <a:pt x="182295" y="0"/>
                </a:cubicBezTo>
                <a:cubicBezTo>
                  <a:pt x="488286" y="-12473"/>
                  <a:pt x="673690" y="56423"/>
                  <a:pt x="966247" y="0"/>
                </a:cubicBezTo>
                <a:cubicBezTo>
                  <a:pt x="1258804" y="-56423"/>
                  <a:pt x="1345277" y="33757"/>
                  <a:pt x="1451829" y="0"/>
                </a:cubicBezTo>
                <a:cubicBezTo>
                  <a:pt x="1558381" y="-33757"/>
                  <a:pt x="1677563" y="5135"/>
                  <a:pt x="1837954" y="0"/>
                </a:cubicBezTo>
                <a:cubicBezTo>
                  <a:pt x="1998346" y="-5135"/>
                  <a:pt x="2361897" y="59477"/>
                  <a:pt x="2522449" y="0"/>
                </a:cubicBezTo>
                <a:cubicBezTo>
                  <a:pt x="2683001" y="-59477"/>
                  <a:pt x="2823573" y="42696"/>
                  <a:pt x="3008031" y="0"/>
                </a:cubicBezTo>
                <a:cubicBezTo>
                  <a:pt x="3192489" y="-42696"/>
                  <a:pt x="3584198" y="79691"/>
                  <a:pt x="3791983" y="0"/>
                </a:cubicBezTo>
                <a:cubicBezTo>
                  <a:pt x="3999768" y="-79691"/>
                  <a:pt x="4079022" y="28496"/>
                  <a:pt x="4178109" y="0"/>
                </a:cubicBezTo>
                <a:cubicBezTo>
                  <a:pt x="4277196" y="-28496"/>
                  <a:pt x="4736248" y="17531"/>
                  <a:pt x="4962060" y="0"/>
                </a:cubicBezTo>
                <a:cubicBezTo>
                  <a:pt x="5187872" y="-17531"/>
                  <a:pt x="5141611" y="16116"/>
                  <a:pt x="5248729" y="0"/>
                </a:cubicBezTo>
                <a:cubicBezTo>
                  <a:pt x="5355847" y="-16116"/>
                  <a:pt x="5619948" y="60781"/>
                  <a:pt x="5833768" y="0"/>
                </a:cubicBezTo>
                <a:cubicBezTo>
                  <a:pt x="6047588" y="-60781"/>
                  <a:pt x="6236925" y="56776"/>
                  <a:pt x="6418806" y="0"/>
                </a:cubicBezTo>
                <a:cubicBezTo>
                  <a:pt x="6600687" y="-56776"/>
                  <a:pt x="6747705" y="25696"/>
                  <a:pt x="6904388" y="0"/>
                </a:cubicBezTo>
                <a:cubicBezTo>
                  <a:pt x="7061071" y="-25696"/>
                  <a:pt x="7492769" y="92282"/>
                  <a:pt x="7688340" y="0"/>
                </a:cubicBezTo>
                <a:cubicBezTo>
                  <a:pt x="7883911" y="-92282"/>
                  <a:pt x="8158397" y="4580"/>
                  <a:pt x="8472292" y="0"/>
                </a:cubicBezTo>
                <a:cubicBezTo>
                  <a:pt x="8786187" y="-4580"/>
                  <a:pt x="8766941" y="45191"/>
                  <a:pt x="8858417" y="0"/>
                </a:cubicBezTo>
                <a:cubicBezTo>
                  <a:pt x="8949893" y="-45191"/>
                  <a:pt x="9253512" y="28952"/>
                  <a:pt x="9443456" y="0"/>
                </a:cubicBezTo>
                <a:cubicBezTo>
                  <a:pt x="9633400" y="-28952"/>
                  <a:pt x="9873301" y="45322"/>
                  <a:pt x="10127951" y="0"/>
                </a:cubicBezTo>
                <a:cubicBezTo>
                  <a:pt x="10219928" y="-26177"/>
                  <a:pt x="10323481" y="78927"/>
                  <a:pt x="10310246" y="182295"/>
                </a:cubicBezTo>
                <a:cubicBezTo>
                  <a:pt x="10326639" y="280953"/>
                  <a:pt x="10284288" y="478766"/>
                  <a:pt x="10310246" y="632642"/>
                </a:cubicBezTo>
                <a:cubicBezTo>
                  <a:pt x="10336204" y="786518"/>
                  <a:pt x="10299015" y="985807"/>
                  <a:pt x="10310246" y="1247751"/>
                </a:cubicBezTo>
                <a:cubicBezTo>
                  <a:pt x="10321477" y="1509695"/>
                  <a:pt x="10271158" y="1656041"/>
                  <a:pt x="10310246" y="1796955"/>
                </a:cubicBezTo>
                <a:cubicBezTo>
                  <a:pt x="10349334" y="1937869"/>
                  <a:pt x="10286645" y="2162269"/>
                  <a:pt x="10310246" y="2280254"/>
                </a:cubicBezTo>
                <a:cubicBezTo>
                  <a:pt x="10333847" y="2398239"/>
                  <a:pt x="10287505" y="2558814"/>
                  <a:pt x="10310246" y="2829458"/>
                </a:cubicBezTo>
                <a:cubicBezTo>
                  <a:pt x="10332987" y="3100102"/>
                  <a:pt x="10239292" y="3208628"/>
                  <a:pt x="10310246" y="3477519"/>
                </a:cubicBezTo>
                <a:cubicBezTo>
                  <a:pt x="10311145" y="3575433"/>
                  <a:pt x="10236050" y="3667836"/>
                  <a:pt x="10127951" y="3659814"/>
                </a:cubicBezTo>
                <a:cubicBezTo>
                  <a:pt x="9835335" y="3715366"/>
                  <a:pt x="9643699" y="3581870"/>
                  <a:pt x="9343999" y="3659814"/>
                </a:cubicBezTo>
                <a:cubicBezTo>
                  <a:pt x="9044299" y="3737758"/>
                  <a:pt x="8992369" y="3603170"/>
                  <a:pt x="8659504" y="3659814"/>
                </a:cubicBezTo>
                <a:cubicBezTo>
                  <a:pt x="8326640" y="3716458"/>
                  <a:pt x="8432342" y="3654556"/>
                  <a:pt x="8273379" y="3659814"/>
                </a:cubicBezTo>
                <a:cubicBezTo>
                  <a:pt x="8114417" y="3665072"/>
                  <a:pt x="7753086" y="3598513"/>
                  <a:pt x="7588884" y="3659814"/>
                </a:cubicBezTo>
                <a:cubicBezTo>
                  <a:pt x="7424682" y="3721115"/>
                  <a:pt x="7390685" y="3638228"/>
                  <a:pt x="7302215" y="3659814"/>
                </a:cubicBezTo>
                <a:cubicBezTo>
                  <a:pt x="7213745" y="3681400"/>
                  <a:pt x="6875180" y="3658196"/>
                  <a:pt x="6617719" y="3659814"/>
                </a:cubicBezTo>
                <a:cubicBezTo>
                  <a:pt x="6360258" y="3661432"/>
                  <a:pt x="6319658" y="3648506"/>
                  <a:pt x="6231594" y="3659814"/>
                </a:cubicBezTo>
                <a:cubicBezTo>
                  <a:pt x="6143531" y="3671122"/>
                  <a:pt x="6040920" y="3627547"/>
                  <a:pt x="5944925" y="3659814"/>
                </a:cubicBezTo>
                <a:cubicBezTo>
                  <a:pt x="5848930" y="3692081"/>
                  <a:pt x="5654874" y="3652558"/>
                  <a:pt x="5558800" y="3659814"/>
                </a:cubicBezTo>
                <a:cubicBezTo>
                  <a:pt x="5462727" y="3667070"/>
                  <a:pt x="5201757" y="3634310"/>
                  <a:pt x="4874304" y="3659814"/>
                </a:cubicBezTo>
                <a:cubicBezTo>
                  <a:pt x="4546851" y="3685318"/>
                  <a:pt x="4669466" y="3649580"/>
                  <a:pt x="4488179" y="3659814"/>
                </a:cubicBezTo>
                <a:cubicBezTo>
                  <a:pt x="4306892" y="3670048"/>
                  <a:pt x="4333810" y="3648545"/>
                  <a:pt x="4201510" y="3659814"/>
                </a:cubicBezTo>
                <a:cubicBezTo>
                  <a:pt x="4069210" y="3671083"/>
                  <a:pt x="3912724" y="3614856"/>
                  <a:pt x="3815385" y="3659814"/>
                </a:cubicBezTo>
                <a:cubicBezTo>
                  <a:pt x="3718047" y="3704772"/>
                  <a:pt x="3567020" y="3617362"/>
                  <a:pt x="3329803" y="3659814"/>
                </a:cubicBezTo>
                <a:cubicBezTo>
                  <a:pt x="3092586" y="3702266"/>
                  <a:pt x="2933639" y="3592812"/>
                  <a:pt x="2744764" y="3659814"/>
                </a:cubicBezTo>
                <a:cubicBezTo>
                  <a:pt x="2555889" y="3726816"/>
                  <a:pt x="2455814" y="3645156"/>
                  <a:pt x="2358639" y="3659814"/>
                </a:cubicBezTo>
                <a:cubicBezTo>
                  <a:pt x="2261464" y="3674472"/>
                  <a:pt x="1804430" y="3574221"/>
                  <a:pt x="1574687" y="3659814"/>
                </a:cubicBezTo>
                <a:cubicBezTo>
                  <a:pt x="1344944" y="3745407"/>
                  <a:pt x="1212383" y="3607485"/>
                  <a:pt x="989648" y="3659814"/>
                </a:cubicBezTo>
                <a:cubicBezTo>
                  <a:pt x="766913" y="3712143"/>
                  <a:pt x="381501" y="3619530"/>
                  <a:pt x="182295" y="3659814"/>
                </a:cubicBezTo>
                <a:cubicBezTo>
                  <a:pt x="67574" y="3643748"/>
                  <a:pt x="13262" y="3563848"/>
                  <a:pt x="0" y="3477519"/>
                </a:cubicBezTo>
                <a:cubicBezTo>
                  <a:pt x="-3714" y="3177942"/>
                  <a:pt x="64585" y="3085230"/>
                  <a:pt x="0" y="2862411"/>
                </a:cubicBezTo>
                <a:cubicBezTo>
                  <a:pt x="-64585" y="2639592"/>
                  <a:pt x="25996" y="2550304"/>
                  <a:pt x="0" y="2379111"/>
                </a:cubicBezTo>
                <a:cubicBezTo>
                  <a:pt x="-25996" y="2207918"/>
                  <a:pt x="12304" y="2012152"/>
                  <a:pt x="0" y="1829907"/>
                </a:cubicBezTo>
                <a:cubicBezTo>
                  <a:pt x="-12304" y="1647662"/>
                  <a:pt x="44374" y="1476576"/>
                  <a:pt x="0" y="1379560"/>
                </a:cubicBezTo>
                <a:cubicBezTo>
                  <a:pt x="-44374" y="1282544"/>
                  <a:pt x="58770" y="1013471"/>
                  <a:pt x="0" y="764451"/>
                </a:cubicBezTo>
                <a:cubicBezTo>
                  <a:pt x="-58770" y="515431"/>
                  <a:pt x="5114" y="334320"/>
                  <a:pt x="0" y="182295"/>
                </a:cubicBezTo>
                <a:close/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98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553504-671C-0644-B3DA-DAA59354813A}"/>
              </a:ext>
            </a:extLst>
          </p:cNvPr>
          <p:cNvSpPr/>
          <p:nvPr/>
        </p:nvSpPr>
        <p:spPr>
          <a:xfrm>
            <a:off x="1227283" y="2516771"/>
            <a:ext cx="92666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alibri" panose="020F0502020204030204" pitchFamily="34" charset="0"/>
              </a:rPr>
              <a:t>“</a:t>
            </a:r>
            <a:r>
              <a:rPr lang="en-AU" sz="2600" dirty="0"/>
              <a:t>Very frustrated, </a:t>
            </a:r>
            <a:r>
              <a:rPr lang="en-AU" sz="2600" dirty="0">
                <a:highlight>
                  <a:srgbClr val="FFFF00"/>
                </a:highlight>
              </a:rPr>
              <a:t>pro version is scam </a:t>
            </a:r>
            <a:r>
              <a:rPr lang="en-AU" sz="2600" dirty="0"/>
              <a:t>I’ve had this app for about a month or so. </a:t>
            </a:r>
            <a:r>
              <a:rPr lang="en-AU" sz="2600" dirty="0">
                <a:highlight>
                  <a:srgbClr val="00FFFF"/>
                </a:highlight>
              </a:rPr>
              <a:t>I unintentionally upgraded to the pro version ($99.00) because I had my fingerprint set with the App Store</a:t>
            </a:r>
            <a:r>
              <a:rPr lang="en-AU" sz="2600" dirty="0"/>
              <a:t>. </a:t>
            </a:r>
            <a:r>
              <a:rPr lang="en-AU" sz="2600" dirty="0">
                <a:highlight>
                  <a:srgbClr val="C0C0C0"/>
                </a:highlight>
              </a:rPr>
              <a:t>I called the company phone number listed on my visa statement, only to hear a recorded voice. You’re then told to go to </a:t>
            </a:r>
            <a:r>
              <a:rPr lang="en-AU" sz="2600" dirty="0" err="1">
                <a:highlight>
                  <a:srgbClr val="C0C0C0"/>
                </a:highlight>
              </a:rPr>
              <a:t>iTunes.com</a:t>
            </a:r>
            <a:r>
              <a:rPr lang="en-AU" sz="2600" dirty="0">
                <a:highlight>
                  <a:srgbClr val="C0C0C0"/>
                </a:highlight>
              </a:rPr>
              <a:t>/bill regarding charges, then the call dies. After going to the site, you run into another dead end. </a:t>
            </a:r>
            <a:r>
              <a:rPr lang="en-AU" sz="2600" dirty="0" err="1">
                <a:highlight>
                  <a:srgbClr val="C0C0C0"/>
                </a:highlight>
              </a:rPr>
              <a:t>AllTrails</a:t>
            </a:r>
            <a:r>
              <a:rPr lang="en-AU" sz="2600" dirty="0">
                <a:highlight>
                  <a:srgbClr val="C0C0C0"/>
                </a:highlight>
              </a:rPr>
              <a:t> has zero customer service. </a:t>
            </a:r>
            <a:r>
              <a:rPr lang="en-AU" sz="2600" dirty="0"/>
              <a:t>I’ve yet to talk to a person from company.”</a:t>
            </a:r>
            <a:endParaRPr lang="en-US" sz="2600" dirty="0"/>
          </a:p>
        </p:txBody>
      </p:sp>
      <p:pic>
        <p:nvPicPr>
          <p:cNvPr id="9" name="Graphic 8" descr="Line arrow Clockwise curve">
            <a:extLst>
              <a:ext uri="{FF2B5EF4-FFF2-40B4-BE49-F238E27FC236}">
                <a16:creationId xmlns:a16="http://schemas.microsoft.com/office/drawing/2014/main" id="{86DC45D0-FA68-5C46-B849-339C1B40E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106" y="2740819"/>
            <a:ext cx="879541" cy="879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D9F65-76BB-3D4B-A903-C1A20E1D3B1B}"/>
              </a:ext>
            </a:extLst>
          </p:cNvPr>
          <p:cNvSpPr txBox="1"/>
          <p:nvPr/>
        </p:nvSpPr>
        <p:spPr>
          <a:xfrm rot="20659434">
            <a:off x="9513" y="1894435"/>
            <a:ext cx="32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78183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Maku" pitchFamily="2" charset="0"/>
              </a:rPr>
              <a:t>#</a:t>
            </a:r>
            <a:r>
              <a:rPr lang="en-US" sz="2800" b="1" dirty="0" err="1">
                <a:solidFill>
                  <a:srgbClr val="078183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Maku" pitchFamily="2" charset="0"/>
              </a:rPr>
              <a:t>unintentionalUpgrade</a:t>
            </a:r>
            <a:endParaRPr lang="en-US" sz="2800" b="1" dirty="0">
              <a:solidFill>
                <a:srgbClr val="078183"/>
              </a:solidFill>
              <a:latin typeface="Noteworthy Light" panose="02000400000000000000" pitchFamily="2" charset="77"/>
              <a:ea typeface="Noteworthy Light" panose="02000400000000000000" pitchFamily="2" charset="77"/>
              <a:cs typeface="Maku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6BC43C-939B-DD45-BDA9-65FCACEAE9A2}"/>
              </a:ext>
            </a:extLst>
          </p:cNvPr>
          <p:cNvSpPr txBox="1"/>
          <p:nvPr/>
        </p:nvSpPr>
        <p:spPr>
          <a:xfrm rot="485186">
            <a:off x="9062606" y="1729989"/>
            <a:ext cx="3308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#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multipleContactChannels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2" name="Graphic 11" descr="Line arrow Clockwise curve">
            <a:extLst>
              <a:ext uri="{FF2B5EF4-FFF2-40B4-BE49-F238E27FC236}">
                <a16:creationId xmlns:a16="http://schemas.microsoft.com/office/drawing/2014/main" id="{71F39E81-84E2-804E-BDA0-A8AE67F7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564370" y="2852307"/>
            <a:ext cx="984053" cy="9840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3C252F-8A3E-B54B-8F47-4021DC0F0F4A}"/>
              </a:ext>
            </a:extLst>
          </p:cNvPr>
          <p:cNvSpPr txBox="1"/>
          <p:nvPr/>
        </p:nvSpPr>
        <p:spPr>
          <a:xfrm rot="485186">
            <a:off x="9205548" y="2195197"/>
            <a:ext cx="2656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#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panose="02000400000000000000" pitchFamily="2" charset="77"/>
                <a:ea typeface="Noteworthy Light" panose="02000400000000000000" pitchFamily="2" charset="77"/>
              </a:rPr>
              <a:t>noCustomerService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582EBE2A-A5EF-D743-8F67-F068988F2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6966" y="6009271"/>
            <a:ext cx="414918" cy="414918"/>
          </a:xfrm>
          <a:prstGeom prst="rect">
            <a:avLst/>
          </a:prstGeom>
        </p:spPr>
      </p:pic>
      <p:pic>
        <p:nvPicPr>
          <p:cNvPr id="16" name="Graphic 15" descr="Star">
            <a:extLst>
              <a:ext uri="{FF2B5EF4-FFF2-40B4-BE49-F238E27FC236}">
                <a16:creationId xmlns:a16="http://schemas.microsoft.com/office/drawing/2014/main" id="{91B778A4-4258-3444-9CAA-442890C6B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41884" y="6009271"/>
            <a:ext cx="414918" cy="414918"/>
          </a:xfrm>
          <a:prstGeom prst="rect">
            <a:avLst/>
          </a:prstGeom>
        </p:spPr>
      </p:pic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6865453-64C8-634E-8313-B40C506795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6802" y="6009271"/>
            <a:ext cx="414918" cy="414918"/>
          </a:xfrm>
          <a:prstGeom prst="rect">
            <a:avLst/>
          </a:prstGeom>
        </p:spPr>
      </p:pic>
      <p:pic>
        <p:nvPicPr>
          <p:cNvPr id="18" name="Graphic 17" descr="Star">
            <a:extLst>
              <a:ext uri="{FF2B5EF4-FFF2-40B4-BE49-F238E27FC236}">
                <a16:creationId xmlns:a16="http://schemas.microsoft.com/office/drawing/2014/main" id="{A0568C98-F7C5-D543-8D6F-74C7133D4F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71720" y="6009271"/>
            <a:ext cx="414918" cy="414918"/>
          </a:xfrm>
          <a:prstGeom prst="rect">
            <a:avLst/>
          </a:prstGeom>
        </p:spPr>
      </p:pic>
      <p:pic>
        <p:nvPicPr>
          <p:cNvPr id="19" name="Graphic 18" descr="Star">
            <a:extLst>
              <a:ext uri="{FF2B5EF4-FFF2-40B4-BE49-F238E27FC236}">
                <a16:creationId xmlns:a16="http://schemas.microsoft.com/office/drawing/2014/main" id="{1EDF52FD-A32C-9843-9086-B50076B57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6638" y="6009271"/>
            <a:ext cx="414918" cy="414918"/>
          </a:xfrm>
          <a:prstGeom prst="rect">
            <a:avLst/>
          </a:prstGeom>
        </p:spPr>
      </p:pic>
      <p:pic>
        <p:nvPicPr>
          <p:cNvPr id="20" name="Graphic 19" descr="Line arrow Clockwise curve">
            <a:extLst>
              <a:ext uri="{FF2B5EF4-FFF2-40B4-BE49-F238E27FC236}">
                <a16:creationId xmlns:a16="http://schemas.microsoft.com/office/drawing/2014/main" id="{D55A921B-87CE-2946-9836-43166646A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7776" y="2010656"/>
            <a:ext cx="559571" cy="55957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845E8C-ABDB-2747-AFBC-ADB532704C56}"/>
              </a:ext>
            </a:extLst>
          </p:cNvPr>
          <p:cNvSpPr txBox="1"/>
          <p:nvPr/>
        </p:nvSpPr>
        <p:spPr>
          <a:xfrm>
            <a:off x="3549650" y="1615449"/>
            <a:ext cx="328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Maku" pitchFamily="2" charset="0"/>
              </a:rPr>
              <a:t>#scam</a:t>
            </a:r>
          </a:p>
        </p:txBody>
      </p:sp>
      <p:pic>
        <p:nvPicPr>
          <p:cNvPr id="22" name="Graphic 21" descr="Line arrow Slight curve">
            <a:extLst>
              <a:ext uri="{FF2B5EF4-FFF2-40B4-BE49-F238E27FC236}">
                <a16:creationId xmlns:a16="http://schemas.microsoft.com/office/drawing/2014/main" id="{B00E6F15-7F83-8240-BF18-9835C61000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213641" flipH="1" flipV="1">
            <a:off x="8429034" y="5871391"/>
            <a:ext cx="658427" cy="6584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EFC7871-F995-D648-8BC8-21EAA8D90675}"/>
              </a:ext>
            </a:extLst>
          </p:cNvPr>
          <p:cNvSpPr txBox="1"/>
          <p:nvPr/>
        </p:nvSpPr>
        <p:spPr>
          <a:xfrm>
            <a:off x="6054095" y="5992521"/>
            <a:ext cx="265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78183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Maku" pitchFamily="2" charset="0"/>
              </a:rPr>
              <a:t>#</a:t>
            </a:r>
            <a:r>
              <a:rPr lang="en-US" sz="2800" b="1" dirty="0" err="1">
                <a:solidFill>
                  <a:srgbClr val="078183"/>
                </a:solidFill>
                <a:latin typeface="Noteworthy Light" panose="02000400000000000000" pitchFamily="2" charset="77"/>
                <a:ea typeface="Noteworthy Light" panose="02000400000000000000" pitchFamily="2" charset="77"/>
                <a:cs typeface="Maku" pitchFamily="2" charset="0"/>
              </a:rPr>
              <a:t>poorReview</a:t>
            </a:r>
            <a:endParaRPr lang="en-US" sz="2800" b="1" dirty="0">
              <a:solidFill>
                <a:srgbClr val="078183"/>
              </a:solidFill>
              <a:latin typeface="Noteworthy Light" panose="02000400000000000000" pitchFamily="2" charset="77"/>
              <a:ea typeface="Noteworthy Light" panose="02000400000000000000" pitchFamily="2" charset="77"/>
              <a:cs typeface="Maku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1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21" grpId="1"/>
      <p:bldP spid="23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60D255-54CA-3148-A695-F405655F0057}"/>
              </a:ext>
            </a:extLst>
          </p:cNvPr>
          <p:cNvSpPr/>
          <p:nvPr/>
        </p:nvSpPr>
        <p:spPr>
          <a:xfrm>
            <a:off x="838200" y="742156"/>
            <a:ext cx="9842500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41CDF-14D9-6249-88FE-51B91A92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STGT - Constant Comparison &amp; Abstraction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7F32E2-4328-BC4F-8C7B-59A320CE6520}"/>
              </a:ext>
            </a:extLst>
          </p:cNvPr>
          <p:cNvSpPr/>
          <p:nvPr/>
        </p:nvSpPr>
        <p:spPr>
          <a:xfrm>
            <a:off x="340803" y="2073759"/>
            <a:ext cx="3895129" cy="3907941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88CF4D-DE67-5B49-A005-D6D2776589C0}"/>
              </a:ext>
            </a:extLst>
          </p:cNvPr>
          <p:cNvSpPr txBox="1"/>
          <p:nvPr/>
        </p:nvSpPr>
        <p:spPr>
          <a:xfrm>
            <a:off x="8697160" y="3530332"/>
            <a:ext cx="285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#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PrivacyIssues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07C607-AEDB-854C-BC5C-466363593713}"/>
              </a:ext>
            </a:extLst>
          </p:cNvPr>
          <p:cNvSpPr/>
          <p:nvPr/>
        </p:nvSpPr>
        <p:spPr>
          <a:xfrm>
            <a:off x="1511300" y="1904504"/>
            <a:ext cx="1395548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RAW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163C7F-DA7C-D940-837B-0D04B21399C7}"/>
              </a:ext>
            </a:extLst>
          </p:cNvPr>
          <p:cNvGrpSpPr>
            <a:grpSpLocks noChangeAspect="1"/>
          </p:cNvGrpSpPr>
          <p:nvPr/>
        </p:nvGrpSpPr>
        <p:grpSpPr>
          <a:xfrm rot="2116053">
            <a:off x="8283853" y="3560111"/>
            <a:ext cx="283148" cy="360000"/>
            <a:chOff x="3535075" y="1610428"/>
            <a:chExt cx="549800" cy="699027"/>
          </a:xfrm>
        </p:grpSpPr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2EB352D2-CA62-934D-8B8C-C0ED90F382A3}"/>
                </a:ext>
              </a:extLst>
            </p:cNvPr>
            <p:cNvSpPr/>
            <p:nvPr/>
          </p:nvSpPr>
          <p:spPr>
            <a:xfrm rot="19440000">
              <a:off x="3535075" y="1610428"/>
              <a:ext cx="549800" cy="6990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ight Arrow 4">
              <a:extLst>
                <a:ext uri="{FF2B5EF4-FFF2-40B4-BE49-F238E27FC236}">
                  <a16:creationId xmlns:a16="http://schemas.microsoft.com/office/drawing/2014/main" id="{B29CAD22-49B5-C240-9CF4-B492B9C1AE08}"/>
                </a:ext>
              </a:extLst>
            </p:cNvPr>
            <p:cNvSpPr txBox="1"/>
            <p:nvPr/>
          </p:nvSpPr>
          <p:spPr>
            <a:xfrm rot="19440000">
              <a:off x="3550825" y="1798708"/>
              <a:ext cx="384860" cy="419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3600" kern="120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EE8B82D-9AFC-E145-827F-EFAD9F5AFBA2}"/>
              </a:ext>
            </a:extLst>
          </p:cNvPr>
          <p:cNvGrpSpPr/>
          <p:nvPr/>
        </p:nvGrpSpPr>
        <p:grpSpPr>
          <a:xfrm>
            <a:off x="471865" y="2425833"/>
            <a:ext cx="3577732" cy="740360"/>
            <a:chOff x="471865" y="2425833"/>
            <a:chExt cx="3577732" cy="7403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910CD7F-9819-2E47-AC14-AA87197A9C76}"/>
                </a:ext>
              </a:extLst>
            </p:cNvPr>
            <p:cNvSpPr/>
            <p:nvPr/>
          </p:nvSpPr>
          <p:spPr>
            <a:xfrm>
              <a:off x="471865" y="2519862"/>
              <a:ext cx="355778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…App REQUIRES you to have Location Services always on …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1D87EF1-327B-EE46-8EEF-F81310797D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590" y="2425833"/>
              <a:ext cx="3458007" cy="719636"/>
            </a:xfrm>
            <a:custGeom>
              <a:avLst/>
              <a:gdLst>
                <a:gd name="connsiteX0" fmla="*/ 0 w 3458007"/>
                <a:gd name="connsiteY0" fmla="*/ 35845 h 719636"/>
                <a:gd name="connsiteX1" fmla="*/ 35845 w 3458007"/>
                <a:gd name="connsiteY1" fmla="*/ 0 h 719636"/>
                <a:gd name="connsiteX2" fmla="*/ 667958 w 3458007"/>
                <a:gd name="connsiteY2" fmla="*/ 0 h 719636"/>
                <a:gd name="connsiteX3" fmla="*/ 1198481 w 3458007"/>
                <a:gd name="connsiteY3" fmla="*/ 0 h 719636"/>
                <a:gd name="connsiteX4" fmla="*/ 1695140 w 3458007"/>
                <a:gd name="connsiteY4" fmla="*/ 0 h 719636"/>
                <a:gd name="connsiteX5" fmla="*/ 2293390 w 3458007"/>
                <a:gd name="connsiteY5" fmla="*/ 0 h 719636"/>
                <a:gd name="connsiteX6" fmla="*/ 2823913 w 3458007"/>
                <a:gd name="connsiteY6" fmla="*/ 0 h 719636"/>
                <a:gd name="connsiteX7" fmla="*/ 3422162 w 3458007"/>
                <a:gd name="connsiteY7" fmla="*/ 0 h 719636"/>
                <a:gd name="connsiteX8" fmla="*/ 3458007 w 3458007"/>
                <a:gd name="connsiteY8" fmla="*/ 35845 h 719636"/>
                <a:gd name="connsiteX9" fmla="*/ 3458007 w 3458007"/>
                <a:gd name="connsiteY9" fmla="*/ 346859 h 719636"/>
                <a:gd name="connsiteX10" fmla="*/ 3458007 w 3458007"/>
                <a:gd name="connsiteY10" fmla="*/ 683791 h 719636"/>
                <a:gd name="connsiteX11" fmla="*/ 3422162 w 3458007"/>
                <a:gd name="connsiteY11" fmla="*/ 719636 h 719636"/>
                <a:gd name="connsiteX12" fmla="*/ 2959365 w 3458007"/>
                <a:gd name="connsiteY12" fmla="*/ 719636 h 719636"/>
                <a:gd name="connsiteX13" fmla="*/ 2327253 w 3458007"/>
                <a:gd name="connsiteY13" fmla="*/ 719636 h 719636"/>
                <a:gd name="connsiteX14" fmla="*/ 1830593 w 3458007"/>
                <a:gd name="connsiteY14" fmla="*/ 719636 h 719636"/>
                <a:gd name="connsiteX15" fmla="*/ 1266207 w 3458007"/>
                <a:gd name="connsiteY15" fmla="*/ 719636 h 719636"/>
                <a:gd name="connsiteX16" fmla="*/ 634094 w 3458007"/>
                <a:gd name="connsiteY16" fmla="*/ 719636 h 719636"/>
                <a:gd name="connsiteX17" fmla="*/ 35845 w 3458007"/>
                <a:gd name="connsiteY17" fmla="*/ 719636 h 719636"/>
                <a:gd name="connsiteX18" fmla="*/ 0 w 3458007"/>
                <a:gd name="connsiteY18" fmla="*/ 683791 h 719636"/>
                <a:gd name="connsiteX19" fmla="*/ 0 w 3458007"/>
                <a:gd name="connsiteY19" fmla="*/ 372777 h 719636"/>
                <a:gd name="connsiteX20" fmla="*/ 0 w 3458007"/>
                <a:gd name="connsiteY20" fmla="*/ 35845 h 719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58007" h="719636" extrusionOk="0">
                  <a:moveTo>
                    <a:pt x="0" y="35845"/>
                  </a:moveTo>
                  <a:cubicBezTo>
                    <a:pt x="-4610" y="13204"/>
                    <a:pt x="11069" y="1869"/>
                    <a:pt x="35845" y="0"/>
                  </a:cubicBezTo>
                  <a:cubicBezTo>
                    <a:pt x="166716" y="-4982"/>
                    <a:pt x="451743" y="15011"/>
                    <a:pt x="667958" y="0"/>
                  </a:cubicBezTo>
                  <a:cubicBezTo>
                    <a:pt x="884173" y="-15011"/>
                    <a:pt x="1055634" y="49011"/>
                    <a:pt x="1198481" y="0"/>
                  </a:cubicBezTo>
                  <a:cubicBezTo>
                    <a:pt x="1341328" y="-49011"/>
                    <a:pt x="1557716" y="21243"/>
                    <a:pt x="1695140" y="0"/>
                  </a:cubicBezTo>
                  <a:cubicBezTo>
                    <a:pt x="1832564" y="-21243"/>
                    <a:pt x="2068642" y="28217"/>
                    <a:pt x="2293390" y="0"/>
                  </a:cubicBezTo>
                  <a:cubicBezTo>
                    <a:pt x="2518138" y="-28217"/>
                    <a:pt x="2563430" y="27559"/>
                    <a:pt x="2823913" y="0"/>
                  </a:cubicBezTo>
                  <a:cubicBezTo>
                    <a:pt x="3084396" y="-27559"/>
                    <a:pt x="3260401" y="28066"/>
                    <a:pt x="3422162" y="0"/>
                  </a:cubicBezTo>
                  <a:cubicBezTo>
                    <a:pt x="3441450" y="-4852"/>
                    <a:pt x="3454690" y="20657"/>
                    <a:pt x="3458007" y="35845"/>
                  </a:cubicBezTo>
                  <a:cubicBezTo>
                    <a:pt x="3463023" y="172300"/>
                    <a:pt x="3439092" y="255244"/>
                    <a:pt x="3458007" y="346859"/>
                  </a:cubicBezTo>
                  <a:cubicBezTo>
                    <a:pt x="3476922" y="438474"/>
                    <a:pt x="3425243" y="581269"/>
                    <a:pt x="3458007" y="683791"/>
                  </a:cubicBezTo>
                  <a:cubicBezTo>
                    <a:pt x="3460947" y="707965"/>
                    <a:pt x="3442308" y="723251"/>
                    <a:pt x="3422162" y="719636"/>
                  </a:cubicBezTo>
                  <a:cubicBezTo>
                    <a:pt x="3197829" y="771319"/>
                    <a:pt x="3056554" y="668278"/>
                    <a:pt x="2959365" y="719636"/>
                  </a:cubicBezTo>
                  <a:cubicBezTo>
                    <a:pt x="2862176" y="770994"/>
                    <a:pt x="2544929" y="683357"/>
                    <a:pt x="2327253" y="719636"/>
                  </a:cubicBezTo>
                  <a:cubicBezTo>
                    <a:pt x="2109577" y="755915"/>
                    <a:pt x="2007629" y="687499"/>
                    <a:pt x="1830593" y="719636"/>
                  </a:cubicBezTo>
                  <a:cubicBezTo>
                    <a:pt x="1653557" y="751773"/>
                    <a:pt x="1538458" y="673223"/>
                    <a:pt x="1266207" y="719636"/>
                  </a:cubicBezTo>
                  <a:cubicBezTo>
                    <a:pt x="993956" y="766049"/>
                    <a:pt x="815899" y="678725"/>
                    <a:pt x="634094" y="719636"/>
                  </a:cubicBezTo>
                  <a:cubicBezTo>
                    <a:pt x="452289" y="760547"/>
                    <a:pt x="306305" y="712771"/>
                    <a:pt x="35845" y="719636"/>
                  </a:cubicBezTo>
                  <a:cubicBezTo>
                    <a:pt x="13252" y="724636"/>
                    <a:pt x="1999" y="705074"/>
                    <a:pt x="0" y="683791"/>
                  </a:cubicBezTo>
                  <a:cubicBezTo>
                    <a:pt x="-3046" y="620485"/>
                    <a:pt x="36491" y="447681"/>
                    <a:pt x="0" y="372777"/>
                  </a:cubicBezTo>
                  <a:cubicBezTo>
                    <a:pt x="-36491" y="297873"/>
                    <a:pt x="30611" y="143237"/>
                    <a:pt x="0" y="35845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98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3CF0754-27FA-F246-A053-7B7B066CD2A7}"/>
              </a:ext>
            </a:extLst>
          </p:cNvPr>
          <p:cNvSpPr txBox="1"/>
          <p:nvPr/>
        </p:nvSpPr>
        <p:spPr>
          <a:xfrm>
            <a:off x="4914992" y="2600985"/>
            <a:ext cx="3180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#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forcedLocationSharing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6D7537-8392-DF4E-A85C-E962840323FD}"/>
              </a:ext>
            </a:extLst>
          </p:cNvPr>
          <p:cNvSpPr/>
          <p:nvPr/>
        </p:nvSpPr>
        <p:spPr>
          <a:xfrm>
            <a:off x="614277" y="4861100"/>
            <a:ext cx="341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C92DDE-46B2-EF41-85C1-607E578DDEE9}"/>
              </a:ext>
            </a:extLst>
          </p:cNvPr>
          <p:cNvSpPr txBox="1"/>
          <p:nvPr/>
        </p:nvSpPr>
        <p:spPr>
          <a:xfrm>
            <a:off x="4927691" y="4953432"/>
            <a:ext cx="3180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#</a:t>
            </a:r>
            <a:r>
              <a:rPr lang="en-US" sz="2400" dirty="0" err="1">
                <a:latin typeface="Noteworthy Light" panose="02000400000000000000" pitchFamily="2" charset="77"/>
                <a:ea typeface="Noteworthy Light" panose="02000400000000000000" pitchFamily="2" charset="77"/>
              </a:rPr>
              <a:t>hackedAccount</a:t>
            </a:r>
            <a:endParaRPr lang="en-US" sz="2400" dirty="0">
              <a:latin typeface="Noteworthy Light" panose="02000400000000000000" pitchFamily="2" charset="77"/>
              <a:ea typeface="Noteworthy Light" panose="02000400000000000000" pitchFamily="2" charset="77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076AF2-C1CC-8144-B3FB-A751D411BDFC}"/>
              </a:ext>
            </a:extLst>
          </p:cNvPr>
          <p:cNvSpPr/>
          <p:nvPr/>
        </p:nvSpPr>
        <p:spPr>
          <a:xfrm>
            <a:off x="4934943" y="2043003"/>
            <a:ext cx="3180653" cy="3938697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7CF591-F293-FE4C-B72E-45A8B38120BD}"/>
              </a:ext>
            </a:extLst>
          </p:cNvPr>
          <p:cNvSpPr/>
          <p:nvPr/>
        </p:nvSpPr>
        <p:spPr>
          <a:xfrm>
            <a:off x="5950996" y="1908037"/>
            <a:ext cx="1031100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CODES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02D252-D7E8-8E4C-BFDD-137AA52F4AAA}"/>
              </a:ext>
            </a:extLst>
          </p:cNvPr>
          <p:cNvSpPr/>
          <p:nvPr/>
        </p:nvSpPr>
        <p:spPr>
          <a:xfrm>
            <a:off x="8697160" y="2017357"/>
            <a:ext cx="2850761" cy="3938696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D4B585-C92B-F54D-AEA9-AC1EC2B5BD5E}"/>
              </a:ext>
            </a:extLst>
          </p:cNvPr>
          <p:cNvSpPr/>
          <p:nvPr/>
        </p:nvSpPr>
        <p:spPr>
          <a:xfrm>
            <a:off x="9649600" y="1904504"/>
            <a:ext cx="1031100" cy="3385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i="1" dirty="0"/>
              <a:t>CONCEPT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FF68F4-1EF3-9B44-9D67-D69806BC6C83}"/>
              </a:ext>
            </a:extLst>
          </p:cNvPr>
          <p:cNvGrpSpPr>
            <a:grpSpLocks noChangeAspect="1"/>
          </p:cNvGrpSpPr>
          <p:nvPr/>
        </p:nvGrpSpPr>
        <p:grpSpPr>
          <a:xfrm rot="2116053">
            <a:off x="4431326" y="5002140"/>
            <a:ext cx="283148" cy="360000"/>
            <a:chOff x="3535075" y="1610428"/>
            <a:chExt cx="549800" cy="699027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9FBAF0B4-43C9-2747-877F-2A2ED7E25333}"/>
                </a:ext>
              </a:extLst>
            </p:cNvPr>
            <p:cNvSpPr/>
            <p:nvPr/>
          </p:nvSpPr>
          <p:spPr>
            <a:xfrm rot="19440000">
              <a:off x="3535075" y="1610428"/>
              <a:ext cx="549800" cy="6990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ight Arrow 4">
              <a:extLst>
                <a:ext uri="{FF2B5EF4-FFF2-40B4-BE49-F238E27FC236}">
                  <a16:creationId xmlns:a16="http://schemas.microsoft.com/office/drawing/2014/main" id="{99754124-A56A-264C-9ED5-0A3B32B000CF}"/>
                </a:ext>
              </a:extLst>
            </p:cNvPr>
            <p:cNvSpPr txBox="1"/>
            <p:nvPr/>
          </p:nvSpPr>
          <p:spPr>
            <a:xfrm rot="19440000">
              <a:off x="3550825" y="1798708"/>
              <a:ext cx="384860" cy="419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3600" kern="12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681ABF2-7430-DE4C-BCA6-DB135A28E53C}"/>
              </a:ext>
            </a:extLst>
          </p:cNvPr>
          <p:cNvGrpSpPr>
            <a:grpSpLocks noChangeAspect="1"/>
          </p:cNvGrpSpPr>
          <p:nvPr/>
        </p:nvGrpSpPr>
        <p:grpSpPr>
          <a:xfrm rot="2116053">
            <a:off x="4434840" y="2634552"/>
            <a:ext cx="283148" cy="360000"/>
            <a:chOff x="3535075" y="1610428"/>
            <a:chExt cx="549800" cy="699027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A043210C-215C-F040-ACFB-45E4C6C6B1AD}"/>
                </a:ext>
              </a:extLst>
            </p:cNvPr>
            <p:cNvSpPr/>
            <p:nvPr/>
          </p:nvSpPr>
          <p:spPr>
            <a:xfrm rot="19440000">
              <a:off x="3535075" y="1610428"/>
              <a:ext cx="549800" cy="6990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Right Arrow 4">
              <a:extLst>
                <a:ext uri="{FF2B5EF4-FFF2-40B4-BE49-F238E27FC236}">
                  <a16:creationId xmlns:a16="http://schemas.microsoft.com/office/drawing/2014/main" id="{F743DFD2-6931-D641-99A7-3F82F0D570BD}"/>
                </a:ext>
              </a:extLst>
            </p:cNvPr>
            <p:cNvSpPr txBox="1"/>
            <p:nvPr/>
          </p:nvSpPr>
          <p:spPr>
            <a:xfrm rot="19440000">
              <a:off x="3550825" y="1798708"/>
              <a:ext cx="384860" cy="419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3600" kern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275BC7A-3B1B-9748-8449-D6E8FEED2966}"/>
              </a:ext>
            </a:extLst>
          </p:cNvPr>
          <p:cNvGrpSpPr/>
          <p:nvPr/>
        </p:nvGrpSpPr>
        <p:grpSpPr>
          <a:xfrm>
            <a:off x="591591" y="3467869"/>
            <a:ext cx="3438056" cy="1036654"/>
            <a:chOff x="591591" y="3467869"/>
            <a:chExt cx="3438056" cy="103665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EFD62B1-ACD5-674F-BE2D-E728E1840560}"/>
                </a:ext>
              </a:extLst>
            </p:cNvPr>
            <p:cNvSpPr/>
            <p:nvPr/>
          </p:nvSpPr>
          <p:spPr>
            <a:xfrm>
              <a:off x="636964" y="3561898"/>
              <a:ext cx="336494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…You have no option than to give them consent to sell your data to third parties…</a:t>
              </a:r>
              <a:endParaRPr lang="en-US" b="1" dirty="0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4269FF0-CD66-2E49-85EA-8A8B0C7C33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1591" y="3467869"/>
              <a:ext cx="3438056" cy="1036654"/>
            </a:xfrm>
            <a:custGeom>
              <a:avLst/>
              <a:gdLst>
                <a:gd name="connsiteX0" fmla="*/ 0 w 3438056"/>
                <a:gd name="connsiteY0" fmla="*/ 51636 h 1036654"/>
                <a:gd name="connsiteX1" fmla="*/ 51636 w 3438056"/>
                <a:gd name="connsiteY1" fmla="*/ 0 h 1036654"/>
                <a:gd name="connsiteX2" fmla="*/ 674129 w 3438056"/>
                <a:gd name="connsiteY2" fmla="*/ 0 h 1036654"/>
                <a:gd name="connsiteX3" fmla="*/ 1196579 w 3438056"/>
                <a:gd name="connsiteY3" fmla="*/ 0 h 1036654"/>
                <a:gd name="connsiteX4" fmla="*/ 1685680 w 3438056"/>
                <a:gd name="connsiteY4" fmla="*/ 0 h 1036654"/>
                <a:gd name="connsiteX5" fmla="*/ 2274825 w 3438056"/>
                <a:gd name="connsiteY5" fmla="*/ 0 h 1036654"/>
                <a:gd name="connsiteX6" fmla="*/ 2797275 w 3438056"/>
                <a:gd name="connsiteY6" fmla="*/ 0 h 1036654"/>
                <a:gd name="connsiteX7" fmla="*/ 3386420 w 3438056"/>
                <a:gd name="connsiteY7" fmla="*/ 0 h 1036654"/>
                <a:gd name="connsiteX8" fmla="*/ 3438056 w 3438056"/>
                <a:gd name="connsiteY8" fmla="*/ 51636 h 1036654"/>
                <a:gd name="connsiteX9" fmla="*/ 3438056 w 3438056"/>
                <a:gd name="connsiteY9" fmla="*/ 499659 h 1036654"/>
                <a:gd name="connsiteX10" fmla="*/ 3438056 w 3438056"/>
                <a:gd name="connsiteY10" fmla="*/ 985018 h 1036654"/>
                <a:gd name="connsiteX11" fmla="*/ 3386420 w 3438056"/>
                <a:gd name="connsiteY11" fmla="*/ 1036654 h 1036654"/>
                <a:gd name="connsiteX12" fmla="*/ 2930666 w 3438056"/>
                <a:gd name="connsiteY12" fmla="*/ 1036654 h 1036654"/>
                <a:gd name="connsiteX13" fmla="*/ 2308173 w 3438056"/>
                <a:gd name="connsiteY13" fmla="*/ 1036654 h 1036654"/>
                <a:gd name="connsiteX14" fmla="*/ 1819072 w 3438056"/>
                <a:gd name="connsiteY14" fmla="*/ 1036654 h 1036654"/>
                <a:gd name="connsiteX15" fmla="*/ 1263274 w 3438056"/>
                <a:gd name="connsiteY15" fmla="*/ 1036654 h 1036654"/>
                <a:gd name="connsiteX16" fmla="*/ 640781 w 3438056"/>
                <a:gd name="connsiteY16" fmla="*/ 1036654 h 1036654"/>
                <a:gd name="connsiteX17" fmla="*/ 51636 w 3438056"/>
                <a:gd name="connsiteY17" fmla="*/ 1036654 h 1036654"/>
                <a:gd name="connsiteX18" fmla="*/ 0 w 3438056"/>
                <a:gd name="connsiteY18" fmla="*/ 985018 h 1036654"/>
                <a:gd name="connsiteX19" fmla="*/ 0 w 3438056"/>
                <a:gd name="connsiteY19" fmla="*/ 536995 h 1036654"/>
                <a:gd name="connsiteX20" fmla="*/ 0 w 3438056"/>
                <a:gd name="connsiteY20" fmla="*/ 51636 h 103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38056" h="1036654" extrusionOk="0">
                  <a:moveTo>
                    <a:pt x="0" y="51636"/>
                  </a:moveTo>
                  <a:cubicBezTo>
                    <a:pt x="-540" y="22785"/>
                    <a:pt x="21991" y="423"/>
                    <a:pt x="51636" y="0"/>
                  </a:cubicBezTo>
                  <a:cubicBezTo>
                    <a:pt x="261976" y="-70162"/>
                    <a:pt x="428299" y="32050"/>
                    <a:pt x="674129" y="0"/>
                  </a:cubicBezTo>
                  <a:cubicBezTo>
                    <a:pt x="919959" y="-32050"/>
                    <a:pt x="994015" y="20444"/>
                    <a:pt x="1196579" y="0"/>
                  </a:cubicBezTo>
                  <a:cubicBezTo>
                    <a:pt x="1399143" y="-20444"/>
                    <a:pt x="1566289" y="57502"/>
                    <a:pt x="1685680" y="0"/>
                  </a:cubicBezTo>
                  <a:cubicBezTo>
                    <a:pt x="1805071" y="-57502"/>
                    <a:pt x="2090213" y="33096"/>
                    <a:pt x="2274825" y="0"/>
                  </a:cubicBezTo>
                  <a:cubicBezTo>
                    <a:pt x="2459438" y="-33096"/>
                    <a:pt x="2576233" y="5371"/>
                    <a:pt x="2797275" y="0"/>
                  </a:cubicBezTo>
                  <a:cubicBezTo>
                    <a:pt x="3018317" y="-5371"/>
                    <a:pt x="3124190" y="14610"/>
                    <a:pt x="3386420" y="0"/>
                  </a:cubicBezTo>
                  <a:cubicBezTo>
                    <a:pt x="3414585" y="-3364"/>
                    <a:pt x="3433316" y="29705"/>
                    <a:pt x="3438056" y="51636"/>
                  </a:cubicBezTo>
                  <a:cubicBezTo>
                    <a:pt x="3458441" y="141826"/>
                    <a:pt x="3434109" y="407803"/>
                    <a:pt x="3438056" y="499659"/>
                  </a:cubicBezTo>
                  <a:cubicBezTo>
                    <a:pt x="3442003" y="591515"/>
                    <a:pt x="3418140" y="826896"/>
                    <a:pt x="3438056" y="985018"/>
                  </a:cubicBezTo>
                  <a:cubicBezTo>
                    <a:pt x="3442282" y="1019827"/>
                    <a:pt x="3415407" y="1041511"/>
                    <a:pt x="3386420" y="1036654"/>
                  </a:cubicBezTo>
                  <a:cubicBezTo>
                    <a:pt x="3226982" y="1066461"/>
                    <a:pt x="3085777" y="983403"/>
                    <a:pt x="2930666" y="1036654"/>
                  </a:cubicBezTo>
                  <a:cubicBezTo>
                    <a:pt x="2775555" y="1089905"/>
                    <a:pt x="2510867" y="992714"/>
                    <a:pt x="2308173" y="1036654"/>
                  </a:cubicBezTo>
                  <a:cubicBezTo>
                    <a:pt x="2105479" y="1080594"/>
                    <a:pt x="2024849" y="1023804"/>
                    <a:pt x="1819072" y="1036654"/>
                  </a:cubicBezTo>
                  <a:cubicBezTo>
                    <a:pt x="1613295" y="1049504"/>
                    <a:pt x="1512701" y="1014235"/>
                    <a:pt x="1263274" y="1036654"/>
                  </a:cubicBezTo>
                  <a:cubicBezTo>
                    <a:pt x="1013847" y="1059073"/>
                    <a:pt x="823611" y="1005997"/>
                    <a:pt x="640781" y="1036654"/>
                  </a:cubicBezTo>
                  <a:cubicBezTo>
                    <a:pt x="457951" y="1067311"/>
                    <a:pt x="200560" y="1030335"/>
                    <a:pt x="51636" y="1036654"/>
                  </a:cubicBezTo>
                  <a:cubicBezTo>
                    <a:pt x="22667" y="1037461"/>
                    <a:pt x="3501" y="1016137"/>
                    <a:pt x="0" y="985018"/>
                  </a:cubicBezTo>
                  <a:cubicBezTo>
                    <a:pt x="-43756" y="837813"/>
                    <a:pt x="16633" y="636905"/>
                    <a:pt x="0" y="536995"/>
                  </a:cubicBezTo>
                  <a:cubicBezTo>
                    <a:pt x="-16633" y="437085"/>
                    <a:pt x="4024" y="164711"/>
                    <a:pt x="0" y="51636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98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1455ADB-7290-8748-9A36-2205BC75ABD5}"/>
              </a:ext>
            </a:extLst>
          </p:cNvPr>
          <p:cNvSpPr txBox="1"/>
          <p:nvPr/>
        </p:nvSpPr>
        <p:spPr>
          <a:xfrm>
            <a:off x="4927691" y="3795083"/>
            <a:ext cx="3180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Noteworthy Light" panose="02000400000000000000" pitchFamily="2" charset="77"/>
                <a:ea typeface="Noteworthy Light" panose="02000400000000000000" pitchFamily="2" charset="77"/>
              </a:rPr>
              <a:t>#forcedConsent2Policy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826D71-DE14-9340-9FC0-FBCC71D282BB}"/>
              </a:ext>
            </a:extLst>
          </p:cNvPr>
          <p:cNvGrpSpPr>
            <a:grpSpLocks noChangeAspect="1"/>
          </p:cNvGrpSpPr>
          <p:nvPr/>
        </p:nvGrpSpPr>
        <p:grpSpPr>
          <a:xfrm rot="2116053">
            <a:off x="4436872" y="3816536"/>
            <a:ext cx="283148" cy="360000"/>
            <a:chOff x="3535075" y="1610428"/>
            <a:chExt cx="549800" cy="699027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0D193AA9-DB16-C845-AE6C-9A8126C42A97}"/>
                </a:ext>
              </a:extLst>
            </p:cNvPr>
            <p:cNvSpPr/>
            <p:nvPr/>
          </p:nvSpPr>
          <p:spPr>
            <a:xfrm rot="19440000">
              <a:off x="3535075" y="1610428"/>
              <a:ext cx="549800" cy="6990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Right Arrow 4">
              <a:extLst>
                <a:ext uri="{FF2B5EF4-FFF2-40B4-BE49-F238E27FC236}">
                  <a16:creationId xmlns:a16="http://schemas.microsoft.com/office/drawing/2014/main" id="{4FA77A66-1416-9046-A410-FCCCC5E156D9}"/>
                </a:ext>
              </a:extLst>
            </p:cNvPr>
            <p:cNvSpPr txBox="1"/>
            <p:nvPr/>
          </p:nvSpPr>
          <p:spPr>
            <a:xfrm rot="19440000">
              <a:off x="3550825" y="1798708"/>
              <a:ext cx="384860" cy="419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3600" kern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3209FC-F034-7949-8CA5-F8E1D18EAFAD}"/>
              </a:ext>
            </a:extLst>
          </p:cNvPr>
          <p:cNvGrpSpPr/>
          <p:nvPr/>
        </p:nvGrpSpPr>
        <p:grpSpPr>
          <a:xfrm>
            <a:off x="586537" y="4813462"/>
            <a:ext cx="3415369" cy="888838"/>
            <a:chOff x="586537" y="4813462"/>
            <a:chExt cx="3415369" cy="88883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CF80360-6CDC-F04F-A67A-FE73825976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537" y="4813462"/>
              <a:ext cx="3415369" cy="888838"/>
            </a:xfrm>
            <a:custGeom>
              <a:avLst/>
              <a:gdLst>
                <a:gd name="connsiteX0" fmla="*/ 0 w 3415369"/>
                <a:gd name="connsiteY0" fmla="*/ 44273 h 888838"/>
                <a:gd name="connsiteX1" fmla="*/ 44273 w 3415369"/>
                <a:gd name="connsiteY1" fmla="*/ 0 h 888838"/>
                <a:gd name="connsiteX2" fmla="*/ 665280 w 3415369"/>
                <a:gd name="connsiteY2" fmla="*/ 0 h 888838"/>
                <a:gd name="connsiteX3" fmla="*/ 1186482 w 3415369"/>
                <a:gd name="connsiteY3" fmla="*/ 0 h 888838"/>
                <a:gd name="connsiteX4" fmla="*/ 1674416 w 3415369"/>
                <a:gd name="connsiteY4" fmla="*/ 0 h 888838"/>
                <a:gd name="connsiteX5" fmla="*/ 2262155 w 3415369"/>
                <a:gd name="connsiteY5" fmla="*/ 0 h 888838"/>
                <a:gd name="connsiteX6" fmla="*/ 2783357 w 3415369"/>
                <a:gd name="connsiteY6" fmla="*/ 0 h 888838"/>
                <a:gd name="connsiteX7" fmla="*/ 3371096 w 3415369"/>
                <a:gd name="connsiteY7" fmla="*/ 0 h 888838"/>
                <a:gd name="connsiteX8" fmla="*/ 3415369 w 3415369"/>
                <a:gd name="connsiteY8" fmla="*/ 44273 h 888838"/>
                <a:gd name="connsiteX9" fmla="*/ 3415369 w 3415369"/>
                <a:gd name="connsiteY9" fmla="*/ 428413 h 888838"/>
                <a:gd name="connsiteX10" fmla="*/ 3415369 w 3415369"/>
                <a:gd name="connsiteY10" fmla="*/ 844565 h 888838"/>
                <a:gd name="connsiteX11" fmla="*/ 3371096 w 3415369"/>
                <a:gd name="connsiteY11" fmla="*/ 888838 h 888838"/>
                <a:gd name="connsiteX12" fmla="*/ 2916430 w 3415369"/>
                <a:gd name="connsiteY12" fmla="*/ 888838 h 888838"/>
                <a:gd name="connsiteX13" fmla="*/ 2295423 w 3415369"/>
                <a:gd name="connsiteY13" fmla="*/ 888838 h 888838"/>
                <a:gd name="connsiteX14" fmla="*/ 1807489 w 3415369"/>
                <a:gd name="connsiteY14" fmla="*/ 888838 h 888838"/>
                <a:gd name="connsiteX15" fmla="*/ 1253019 w 3415369"/>
                <a:gd name="connsiteY15" fmla="*/ 888838 h 888838"/>
                <a:gd name="connsiteX16" fmla="*/ 632012 w 3415369"/>
                <a:gd name="connsiteY16" fmla="*/ 888838 h 888838"/>
                <a:gd name="connsiteX17" fmla="*/ 44273 w 3415369"/>
                <a:gd name="connsiteY17" fmla="*/ 888838 h 888838"/>
                <a:gd name="connsiteX18" fmla="*/ 0 w 3415369"/>
                <a:gd name="connsiteY18" fmla="*/ 844565 h 888838"/>
                <a:gd name="connsiteX19" fmla="*/ 0 w 3415369"/>
                <a:gd name="connsiteY19" fmla="*/ 460425 h 888838"/>
                <a:gd name="connsiteX20" fmla="*/ 0 w 3415369"/>
                <a:gd name="connsiteY20" fmla="*/ 44273 h 888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15369" h="888838" extrusionOk="0">
                  <a:moveTo>
                    <a:pt x="0" y="44273"/>
                  </a:moveTo>
                  <a:cubicBezTo>
                    <a:pt x="-4033" y="17334"/>
                    <a:pt x="17413" y="904"/>
                    <a:pt x="44273" y="0"/>
                  </a:cubicBezTo>
                  <a:cubicBezTo>
                    <a:pt x="270390" y="-30098"/>
                    <a:pt x="464072" y="17330"/>
                    <a:pt x="665280" y="0"/>
                  </a:cubicBezTo>
                  <a:cubicBezTo>
                    <a:pt x="866488" y="-17330"/>
                    <a:pt x="963243" y="11169"/>
                    <a:pt x="1186482" y="0"/>
                  </a:cubicBezTo>
                  <a:cubicBezTo>
                    <a:pt x="1409721" y="-11169"/>
                    <a:pt x="1434434" y="2810"/>
                    <a:pt x="1674416" y="0"/>
                  </a:cubicBezTo>
                  <a:cubicBezTo>
                    <a:pt x="1914398" y="-2810"/>
                    <a:pt x="2055097" y="40550"/>
                    <a:pt x="2262155" y="0"/>
                  </a:cubicBezTo>
                  <a:cubicBezTo>
                    <a:pt x="2469213" y="-40550"/>
                    <a:pt x="2676072" y="10261"/>
                    <a:pt x="2783357" y="0"/>
                  </a:cubicBezTo>
                  <a:cubicBezTo>
                    <a:pt x="2890642" y="-10261"/>
                    <a:pt x="3127119" y="11032"/>
                    <a:pt x="3371096" y="0"/>
                  </a:cubicBezTo>
                  <a:cubicBezTo>
                    <a:pt x="3395116" y="-4111"/>
                    <a:pt x="3412013" y="24486"/>
                    <a:pt x="3415369" y="44273"/>
                  </a:cubicBezTo>
                  <a:cubicBezTo>
                    <a:pt x="3444956" y="225082"/>
                    <a:pt x="3373212" y="299446"/>
                    <a:pt x="3415369" y="428413"/>
                  </a:cubicBezTo>
                  <a:cubicBezTo>
                    <a:pt x="3457526" y="557380"/>
                    <a:pt x="3387942" y="654120"/>
                    <a:pt x="3415369" y="844565"/>
                  </a:cubicBezTo>
                  <a:cubicBezTo>
                    <a:pt x="3418888" y="874254"/>
                    <a:pt x="3395680" y="890212"/>
                    <a:pt x="3371096" y="888838"/>
                  </a:cubicBezTo>
                  <a:cubicBezTo>
                    <a:pt x="3248740" y="934584"/>
                    <a:pt x="3124869" y="873207"/>
                    <a:pt x="2916430" y="888838"/>
                  </a:cubicBezTo>
                  <a:cubicBezTo>
                    <a:pt x="2707991" y="904469"/>
                    <a:pt x="2457334" y="876852"/>
                    <a:pt x="2295423" y="888838"/>
                  </a:cubicBezTo>
                  <a:cubicBezTo>
                    <a:pt x="2133512" y="900824"/>
                    <a:pt x="1992508" y="858869"/>
                    <a:pt x="1807489" y="888838"/>
                  </a:cubicBezTo>
                  <a:cubicBezTo>
                    <a:pt x="1622470" y="918807"/>
                    <a:pt x="1465460" y="874891"/>
                    <a:pt x="1253019" y="888838"/>
                  </a:cubicBezTo>
                  <a:cubicBezTo>
                    <a:pt x="1040578" y="902785"/>
                    <a:pt x="797431" y="881332"/>
                    <a:pt x="632012" y="888838"/>
                  </a:cubicBezTo>
                  <a:cubicBezTo>
                    <a:pt x="466593" y="896344"/>
                    <a:pt x="257822" y="886706"/>
                    <a:pt x="44273" y="888838"/>
                  </a:cubicBezTo>
                  <a:cubicBezTo>
                    <a:pt x="17809" y="892438"/>
                    <a:pt x="1742" y="870310"/>
                    <a:pt x="0" y="844565"/>
                  </a:cubicBezTo>
                  <a:cubicBezTo>
                    <a:pt x="-13881" y="668910"/>
                    <a:pt x="37861" y="613060"/>
                    <a:pt x="0" y="460425"/>
                  </a:cubicBezTo>
                  <a:cubicBezTo>
                    <a:pt x="-37861" y="307790"/>
                    <a:pt x="40937" y="134165"/>
                    <a:pt x="0" y="44273"/>
                  </a:cubicBezTo>
                  <a:close/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oundRect">
                      <a:avLst>
                        <a:gd name="adj" fmla="val 4981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7969876-9642-7F42-A6CE-6B3D27572A4D}"/>
                </a:ext>
              </a:extLst>
            </p:cNvPr>
            <p:cNvSpPr/>
            <p:nvPr/>
          </p:nvSpPr>
          <p:spPr>
            <a:xfrm>
              <a:off x="614277" y="4861100"/>
              <a:ext cx="336494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…my account got hacked and another phone was registered …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422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20" grpId="0"/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60D255-54CA-3148-A695-F405655F0057}"/>
              </a:ext>
            </a:extLst>
          </p:cNvPr>
          <p:cNvSpPr/>
          <p:nvPr/>
        </p:nvSpPr>
        <p:spPr>
          <a:xfrm>
            <a:off x="838200" y="742156"/>
            <a:ext cx="7785100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41CDF-14D9-6249-88FE-51B91A92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STGT for Qualitative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72D7-F8C4-BB41-B717-1E0D1038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533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Enables systematic analysis of qualitative data</a:t>
            </a:r>
          </a:p>
          <a:p>
            <a:r>
              <a:rPr lang="en-US" dirty="0"/>
              <a:t>Individual classifications</a:t>
            </a:r>
          </a:p>
          <a:p>
            <a:r>
              <a:rPr lang="en-US" dirty="0"/>
              <a:t>Dataset-wide patterns</a:t>
            </a:r>
          </a:p>
          <a:p>
            <a:r>
              <a:rPr lang="en-US" dirty="0"/>
              <a:t>Rich insights, guidelines, recommendations (e.g. on improving Privacy)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More rigorous application can lead to…</a:t>
            </a:r>
          </a:p>
          <a:p>
            <a:r>
              <a:rPr lang="en-US" dirty="0"/>
              <a:t>Taxonomies</a:t>
            </a:r>
          </a:p>
          <a:p>
            <a:r>
              <a:rPr lang="en-US" dirty="0"/>
              <a:t>Theoretical models, theories, …</a:t>
            </a:r>
          </a:p>
          <a:p>
            <a:endParaRPr lang="en-US" dirty="0"/>
          </a:p>
        </p:txBody>
      </p:sp>
      <p:pic>
        <p:nvPicPr>
          <p:cNvPr id="6" name="Graphic 5" descr="Network">
            <a:extLst>
              <a:ext uri="{FF2B5EF4-FFF2-40B4-BE49-F238E27FC236}">
                <a16:creationId xmlns:a16="http://schemas.microsoft.com/office/drawing/2014/main" id="{E89EF34A-C554-7D43-958E-DD9BEFFBB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4600" y="4406900"/>
            <a:ext cx="1574800" cy="1574800"/>
          </a:xfrm>
          <a:prstGeom prst="rect">
            <a:avLst/>
          </a:prstGeom>
        </p:spPr>
      </p:pic>
      <p:pic>
        <p:nvPicPr>
          <p:cNvPr id="8" name="Graphic 7" descr="List">
            <a:extLst>
              <a:ext uri="{FF2B5EF4-FFF2-40B4-BE49-F238E27FC236}">
                <a16:creationId xmlns:a16="http://schemas.microsoft.com/office/drawing/2014/main" id="{C489EE31-2D02-8742-B3D7-70C153AF3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66200" y="20574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7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466669A-4E9D-134E-9126-1DE99AC61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9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6D158C-B22E-EC49-BB97-C60FA9733C6D}"/>
              </a:ext>
            </a:extLst>
          </p:cNvPr>
          <p:cNvSpPr/>
          <p:nvPr/>
        </p:nvSpPr>
        <p:spPr>
          <a:xfrm>
            <a:off x="698500" y="457201"/>
            <a:ext cx="10795000" cy="6476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67B22E-68D5-AD40-AEB6-B8AFCD455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365125"/>
            <a:ext cx="10795000" cy="90487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Approach – Making sense of </a:t>
            </a:r>
            <a:r>
              <a:rPr lang="en-US" sz="3600" b="1" dirty="0"/>
              <a:t>Real</a:t>
            </a:r>
            <a:r>
              <a:rPr lang="en-US" sz="3600" dirty="0"/>
              <a:t> User Stories using </a:t>
            </a:r>
            <a:r>
              <a:rPr lang="en-US" sz="3600" b="1" dirty="0"/>
              <a:t>STGT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B132D4-8C5E-B943-ACE9-7AA5911E25AD}"/>
              </a:ext>
            </a:extLst>
          </p:cNvPr>
          <p:cNvSpPr txBox="1">
            <a:spLocks/>
          </p:cNvSpPr>
          <p:nvPr/>
        </p:nvSpPr>
        <p:spPr>
          <a:xfrm>
            <a:off x="3856916" y="1878170"/>
            <a:ext cx="4472342" cy="19811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AU" sz="2400" b="1" dirty="0"/>
              <a:t>Automated Analysis</a:t>
            </a:r>
            <a:endParaRPr lang="en-AU" sz="2400" b="1" dirty="0">
              <a:solidFill>
                <a:schemeClr val="accent1"/>
              </a:solidFill>
            </a:endParaRPr>
          </a:p>
          <a:p>
            <a:pPr fontAlgn="base"/>
            <a:r>
              <a:rPr lang="en-AU" sz="2400" dirty="0"/>
              <a:t>Filter noise</a:t>
            </a:r>
          </a:p>
          <a:p>
            <a:pPr fontAlgn="base"/>
            <a:r>
              <a:rPr lang="en-AU" sz="2400" dirty="0"/>
              <a:t>Apply synonyms</a:t>
            </a:r>
          </a:p>
          <a:p>
            <a:pPr fontAlgn="base"/>
            <a:r>
              <a:rPr lang="en-AU" sz="2400" dirty="0"/>
              <a:t>Classification based on keywords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483B3F1-5CDA-3245-8DFF-B90997F39DBD}"/>
              </a:ext>
            </a:extLst>
          </p:cNvPr>
          <p:cNvSpPr/>
          <p:nvPr/>
        </p:nvSpPr>
        <p:spPr>
          <a:xfrm>
            <a:off x="3856916" y="4289508"/>
            <a:ext cx="4472341" cy="12177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fontAlgn="base">
              <a:lnSpc>
                <a:spcPct val="90000"/>
              </a:lnSpc>
              <a:spcBef>
                <a:spcPts val="1000"/>
              </a:spcBef>
            </a:pPr>
            <a:r>
              <a:rPr lang="en-AU" sz="2400" b="1" dirty="0">
                <a:solidFill>
                  <a:schemeClr val="dk1"/>
                </a:solidFill>
              </a:rPr>
              <a:t>Manual Analysis </a:t>
            </a:r>
            <a:r>
              <a:rPr lang="en-AU" sz="2400" b="1" dirty="0">
                <a:solidFill>
                  <a:schemeClr val="accent1"/>
                </a:solidFill>
              </a:rPr>
              <a:t>using STGT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</a:pPr>
            <a:r>
              <a:rPr lang="en-AU" sz="2400" dirty="0">
                <a:solidFill>
                  <a:schemeClr val="dk1"/>
                </a:solidFill>
              </a:rPr>
              <a:t>Qualitative data analysis of sample reviews</a:t>
            </a:r>
          </a:p>
        </p:txBody>
      </p:sp>
      <p:sp>
        <p:nvSpPr>
          <p:cNvPr id="10" name="Curved Right Arrow 9">
            <a:extLst>
              <a:ext uri="{FF2B5EF4-FFF2-40B4-BE49-F238E27FC236}">
                <a16:creationId xmlns:a16="http://schemas.microsoft.com/office/drawing/2014/main" id="{D0CBEB2D-3AEA-724F-B9CC-0FD41395BE6C}"/>
              </a:ext>
            </a:extLst>
          </p:cNvPr>
          <p:cNvSpPr/>
          <p:nvPr/>
        </p:nvSpPr>
        <p:spPr>
          <a:xfrm>
            <a:off x="2768600" y="2868769"/>
            <a:ext cx="1016000" cy="1727200"/>
          </a:xfrm>
          <a:prstGeom prst="curv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124A96D6-74FF-EB48-A41E-093F585A7C82}"/>
              </a:ext>
            </a:extLst>
          </p:cNvPr>
          <p:cNvSpPr/>
          <p:nvPr/>
        </p:nvSpPr>
        <p:spPr>
          <a:xfrm flipH="1" flipV="1">
            <a:off x="8401573" y="2779869"/>
            <a:ext cx="1016000" cy="1727200"/>
          </a:xfrm>
          <a:prstGeom prst="curv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3830D7-01C0-0A4B-9C55-7A16F3F9BE55}"/>
              </a:ext>
            </a:extLst>
          </p:cNvPr>
          <p:cNvSpPr txBox="1"/>
          <p:nvPr/>
        </p:nvSpPr>
        <p:spPr>
          <a:xfrm>
            <a:off x="9417573" y="3320303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Refined Keywords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ADC6E-1361-C042-BC11-1D1413BAD148}"/>
              </a:ext>
            </a:extLst>
          </p:cNvPr>
          <p:cNvSpPr txBox="1"/>
          <p:nvPr/>
        </p:nvSpPr>
        <p:spPr>
          <a:xfrm>
            <a:off x="1320800" y="3320302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Relevant </a:t>
            </a:r>
            <a:br>
              <a:rPr lang="en-US" dirty="0"/>
            </a:br>
            <a:r>
              <a:rPr lang="en-US" dirty="0"/>
              <a:t>Raw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1871F-D405-614C-8F87-B969F29F3BC5}"/>
              </a:ext>
            </a:extLst>
          </p:cNvPr>
          <p:cNvSpPr txBox="1"/>
          <p:nvPr/>
        </p:nvSpPr>
        <p:spPr>
          <a:xfrm>
            <a:off x="6953773" y="152840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Breadth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896F5-D2EC-C84E-879A-DF6989DDAB94}"/>
              </a:ext>
            </a:extLst>
          </p:cNvPr>
          <p:cNvSpPr txBox="1"/>
          <p:nvPr/>
        </p:nvSpPr>
        <p:spPr>
          <a:xfrm>
            <a:off x="6953773" y="550727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</a:t>
            </a:r>
          </a:p>
        </p:txBody>
      </p:sp>
    </p:spTree>
    <p:extLst>
      <p:ext uri="{BB962C8B-B14F-4D97-AF65-F5344CB8AC3E}">
        <p14:creationId xmlns:p14="http://schemas.microsoft.com/office/powerpoint/2010/main" val="365385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60D255-54CA-3148-A695-F405655F0057}"/>
              </a:ext>
            </a:extLst>
          </p:cNvPr>
          <p:cNvSpPr/>
          <p:nvPr/>
        </p:nvSpPr>
        <p:spPr>
          <a:xfrm>
            <a:off x="838200" y="742156"/>
            <a:ext cx="6616700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41CDF-14D9-6249-88FE-51B91A92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for Software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C72D7-F8C4-BB41-B717-1E0D1038F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88112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28F5C07-DE25-C948-A703-75CEB5EA6500}"/>
              </a:ext>
            </a:extLst>
          </p:cNvPr>
          <p:cNvSpPr txBox="1">
            <a:spLocks/>
          </p:cNvSpPr>
          <p:nvPr/>
        </p:nvSpPr>
        <p:spPr>
          <a:xfrm>
            <a:off x="879341" y="1458117"/>
            <a:ext cx="63109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Smaller, classified piles of user feedback to work with</a:t>
            </a:r>
          </a:p>
          <a:p>
            <a:r>
              <a:rPr lang="en-US" sz="2400" dirty="0"/>
              <a:t>Richer analysis to draw out interesting findings</a:t>
            </a:r>
          </a:p>
          <a:p>
            <a:r>
              <a:rPr lang="en-US" sz="2400" dirty="0"/>
              <a:t>Catch the </a:t>
            </a:r>
            <a:r>
              <a:rPr lang="en-US" sz="2400" i="1" dirty="0"/>
              <a:t>bugs</a:t>
            </a:r>
          </a:p>
          <a:p>
            <a:r>
              <a:rPr lang="en-US" sz="2400" dirty="0"/>
              <a:t>No missing the </a:t>
            </a:r>
            <a:r>
              <a:rPr lang="en-US" sz="2400" i="1" dirty="0"/>
              <a:t>butterflies</a:t>
            </a:r>
          </a:p>
          <a:p>
            <a:endParaRPr lang="en-US" sz="24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E062B6-D97A-0E49-AF25-B0955A3D9343}"/>
              </a:ext>
            </a:extLst>
          </p:cNvPr>
          <p:cNvGrpSpPr/>
          <p:nvPr/>
        </p:nvGrpSpPr>
        <p:grpSpPr>
          <a:xfrm>
            <a:off x="7454900" y="1452016"/>
            <a:ext cx="4231538" cy="3953967"/>
            <a:chOff x="8149305" y="2215638"/>
            <a:chExt cx="3537133" cy="3429015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B88C7E05-5745-574D-A8F3-3DEDBC39707C}"/>
                </a:ext>
              </a:extLst>
            </p:cNvPr>
            <p:cNvSpPr/>
            <p:nvPr/>
          </p:nvSpPr>
          <p:spPr>
            <a:xfrm>
              <a:off x="8500432" y="5108773"/>
              <a:ext cx="1327733" cy="3751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AAC4793-C9AB-1B41-9412-0A0786D7A96D}"/>
                </a:ext>
              </a:extLst>
            </p:cNvPr>
            <p:cNvSpPr/>
            <p:nvPr/>
          </p:nvSpPr>
          <p:spPr>
            <a:xfrm>
              <a:off x="10239588" y="5108773"/>
              <a:ext cx="1368065" cy="3751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935D526-F637-BE4F-A6A7-791680AA8451}"/>
                </a:ext>
              </a:extLst>
            </p:cNvPr>
            <p:cNvSpPr/>
            <p:nvPr/>
          </p:nvSpPr>
          <p:spPr>
            <a:xfrm>
              <a:off x="9182392" y="3367512"/>
              <a:ext cx="2364345" cy="37512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22" name="Graphic 21" descr="Caterpillar">
              <a:extLst>
                <a:ext uri="{FF2B5EF4-FFF2-40B4-BE49-F238E27FC236}">
                  <a16:creationId xmlns:a16="http://schemas.microsoft.com/office/drawing/2014/main" id="{3531B34B-FC5F-0C47-A7C3-BDA83AE97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49305" y="5027724"/>
              <a:ext cx="616929" cy="616929"/>
            </a:xfrm>
            <a:prstGeom prst="rect">
              <a:avLst/>
            </a:prstGeom>
          </p:spPr>
        </p:pic>
        <p:pic>
          <p:nvPicPr>
            <p:cNvPr id="23" name="Graphic 22" descr="Lightbulb">
              <a:extLst>
                <a:ext uri="{FF2B5EF4-FFF2-40B4-BE49-F238E27FC236}">
                  <a16:creationId xmlns:a16="http://schemas.microsoft.com/office/drawing/2014/main" id="{783B2FD2-24CE-F340-9740-3FDE7C984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0803" y="5027724"/>
              <a:ext cx="486697" cy="48669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ACD0CD-A1ED-B34B-A8B6-75DA6344D179}"/>
                </a:ext>
              </a:extLst>
            </p:cNvPr>
            <p:cNvSpPr txBox="1"/>
            <p:nvPr/>
          </p:nvSpPr>
          <p:spPr>
            <a:xfrm>
              <a:off x="9390463" y="3391925"/>
              <a:ext cx="1953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Surprising Insights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070BA6-3B68-9444-9FE2-E6B47B7B0F63}"/>
                </a:ext>
              </a:extLst>
            </p:cNvPr>
            <p:cNvSpPr txBox="1"/>
            <p:nvPr/>
          </p:nvSpPr>
          <p:spPr>
            <a:xfrm>
              <a:off x="8500432" y="5108773"/>
              <a:ext cx="1227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Bugs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0CD7466-4BA7-4341-82AC-1A3B47DA4D8B}"/>
                </a:ext>
              </a:extLst>
            </p:cNvPr>
            <p:cNvSpPr txBox="1"/>
            <p:nvPr/>
          </p:nvSpPr>
          <p:spPr>
            <a:xfrm>
              <a:off x="10458803" y="5131510"/>
              <a:ext cx="1227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Ideas</a:t>
              </a:r>
            </a:p>
          </p:txBody>
        </p:sp>
        <p:pic>
          <p:nvPicPr>
            <p:cNvPr id="27" name="Graphic 26" descr="Butterfly">
              <a:extLst>
                <a:ext uri="{FF2B5EF4-FFF2-40B4-BE49-F238E27FC236}">
                  <a16:creationId xmlns:a16="http://schemas.microsoft.com/office/drawing/2014/main" id="{07E59C87-939E-B646-B377-7A553843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9240723">
              <a:off x="8858134" y="3137518"/>
              <a:ext cx="595763" cy="595763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FB0D783-D116-A94F-AB4F-C1EBC0F506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backgroundMark x1="55199" y1="72550" x2="62517" y2="65861"/>
                          <a14:backgroundMark x1="61887" y1="51854" x2="56424" y2="41523"/>
                          <a14:backgroundMark x1="60662" y1="94437" x2="60199" y2="45166"/>
                          <a14:backgroundMark x1="60199" y1="45166" x2="53377" y2="42119"/>
                          <a14:backgroundMark x1="53974" y1="73742" x2="8974" y2="73146"/>
                          <a14:backgroundMark x1="66159" y1="75563" x2="61291" y2="52583"/>
                          <a14:backgroundMark x1="61291" y1="52583" x2="53974" y2="41523"/>
                          <a14:backgroundMark x1="67980" y1="59172" x2="55795" y2="41523"/>
                          <a14:backgroundMark x1="60066" y1="45762" x2="61887" y2="47616"/>
                          <a14:backgroundMark x1="53377" y1="36656" x2="69205" y2="49437"/>
                          <a14:backgroundMark x1="20066" y1="42285" x2="26821" y2="43709"/>
                          <a14:backgroundMark x1="26821" y1="43709" x2="26887" y2="42119"/>
                          <a14:backgroundMark x1="32417" y1="41921" x2="36722" y2="42483"/>
                          <a14:backgroundMark x1="27417" y1="42483" x2="29205" y2="42285"/>
                          <a14:backgroundMark x1="30464" y1="42483" x2="31722" y2="42119"/>
                          <a14:backgroundMark x1="48874" y1="42483" x2="41026" y2="42285"/>
                        </a14:backgroundRemoval>
                      </a14:imgEffect>
                    </a14:imgLayer>
                  </a14:imgProps>
                </a:ext>
              </a:extLst>
            </a:blip>
            <a:srcRect l="1" t="42783" r="38908" b="-1"/>
            <a:stretch/>
          </p:blipFill>
          <p:spPr>
            <a:xfrm flipV="1">
              <a:off x="9445922" y="2215638"/>
              <a:ext cx="1142978" cy="107049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777EAE-87E7-9D49-BEA3-940482D2B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26365" y="3691508"/>
              <a:ext cx="1769910" cy="176991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6A3347-6506-074E-BCEA-D49696248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backgroundMark x1="55199" y1="72550" x2="62517" y2="65861"/>
                          <a14:backgroundMark x1="61887" y1="51854" x2="56424" y2="41523"/>
                          <a14:backgroundMark x1="60662" y1="94437" x2="60199" y2="45166"/>
                          <a14:backgroundMark x1="60199" y1="45166" x2="53377" y2="42119"/>
                          <a14:backgroundMark x1="53974" y1="73742" x2="8974" y2="73146"/>
                          <a14:backgroundMark x1="66159" y1="75563" x2="61291" y2="52583"/>
                          <a14:backgroundMark x1="61291" y1="52583" x2="53974" y2="41523"/>
                          <a14:backgroundMark x1="67980" y1="59172" x2="55795" y2="41523"/>
                          <a14:backgroundMark x1="60066" y1="45762" x2="61887" y2="47616"/>
                          <a14:backgroundMark x1="53377" y1="36656" x2="69205" y2="49437"/>
                          <a14:backgroundMark x1="20066" y1="42285" x2="26821" y2="43709"/>
                          <a14:backgroundMark x1="26821" y1="43709" x2="26887" y2="42119"/>
                          <a14:backgroundMark x1="32417" y1="41921" x2="36722" y2="42483"/>
                          <a14:backgroundMark x1="27417" y1="42483" x2="29205" y2="42285"/>
                          <a14:backgroundMark x1="30464" y1="42483" x2="31722" y2="42119"/>
                          <a14:backgroundMark x1="48874" y1="42483" x2="41026" y2="42285"/>
                        </a14:backgroundRemoval>
                      </a14:imgEffect>
                    </a14:imgLayer>
                  </a14:imgProps>
                </a:ext>
              </a:extLst>
            </a:blip>
            <a:srcRect l="1" t="42783" r="38908" b="-1"/>
            <a:stretch/>
          </p:blipFill>
          <p:spPr>
            <a:xfrm flipV="1">
              <a:off x="10464053" y="3879997"/>
              <a:ext cx="1142978" cy="107049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4321F1-0F68-7A49-9CB4-C1B5BBFE9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backgroundMark x1="55199" y1="72550" x2="62517" y2="65861"/>
                          <a14:backgroundMark x1="61887" y1="51854" x2="56424" y2="41523"/>
                          <a14:backgroundMark x1="60662" y1="94437" x2="60199" y2="45166"/>
                          <a14:backgroundMark x1="60199" y1="45166" x2="53377" y2="42119"/>
                          <a14:backgroundMark x1="53974" y1="73742" x2="8974" y2="73146"/>
                          <a14:backgroundMark x1="66159" y1="75563" x2="61291" y2="52583"/>
                          <a14:backgroundMark x1="61291" y1="52583" x2="53974" y2="41523"/>
                          <a14:backgroundMark x1="67980" y1="59172" x2="55795" y2="41523"/>
                          <a14:backgroundMark x1="60066" y1="45762" x2="61887" y2="47616"/>
                          <a14:backgroundMark x1="53377" y1="36656" x2="69205" y2="49437"/>
                          <a14:backgroundMark x1="20066" y1="42285" x2="26821" y2="43709"/>
                          <a14:backgroundMark x1="26821" y1="43709" x2="26887" y2="42119"/>
                          <a14:backgroundMark x1="32417" y1="41921" x2="36722" y2="42483"/>
                          <a14:backgroundMark x1="27417" y1="42483" x2="29205" y2="42285"/>
                          <a14:backgroundMark x1="30464" y1="42483" x2="31722" y2="42119"/>
                          <a14:backgroundMark x1="48874" y1="42483" x2="41026" y2="42285"/>
                        </a14:backgroundRemoval>
                      </a14:imgEffect>
                    </a14:imgLayer>
                  </a14:imgProps>
                </a:ext>
              </a:extLst>
            </a:blip>
            <a:srcRect l="1" t="42783" r="38908" b="-1"/>
            <a:stretch/>
          </p:blipFill>
          <p:spPr>
            <a:xfrm flipV="1">
              <a:off x="9992288" y="3893421"/>
              <a:ext cx="1142978" cy="1070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841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1779-76D1-B545-83C8-7C45A6DC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73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Increased confidence in updating apps</a:t>
            </a:r>
          </a:p>
          <a:p>
            <a:pPr marL="0" indent="0">
              <a:buNone/>
            </a:pPr>
            <a:r>
              <a:rPr lang="en-US" dirty="0"/>
              <a:t>Better ratings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Actioning user feedback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474EC7-FD67-3140-B402-4043A633CE4B}"/>
              </a:ext>
            </a:extLst>
          </p:cNvPr>
          <p:cNvSpPr/>
          <p:nvPr/>
        </p:nvSpPr>
        <p:spPr>
          <a:xfrm>
            <a:off x="838199" y="737419"/>
            <a:ext cx="4279901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25EF19-D1DC-D441-B395-DA76CB9951D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6998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Benefits for Users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2D765F6-EB43-D141-B8C7-6934C638CED6}"/>
              </a:ext>
            </a:extLst>
          </p:cNvPr>
          <p:cNvSpPr/>
          <p:nvPr/>
        </p:nvSpPr>
        <p:spPr>
          <a:xfrm>
            <a:off x="4552951" y="4991323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190A8DA-9C43-F243-AB8B-213AD89E1949}"/>
              </a:ext>
            </a:extLst>
          </p:cNvPr>
          <p:cNvSpPr/>
          <p:nvPr/>
        </p:nvSpPr>
        <p:spPr>
          <a:xfrm>
            <a:off x="8766893" y="4991323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285ED-7CBE-6049-9547-12A5665608F3}"/>
              </a:ext>
            </a:extLst>
          </p:cNvPr>
          <p:cNvSpPr/>
          <p:nvPr/>
        </p:nvSpPr>
        <p:spPr>
          <a:xfrm>
            <a:off x="5011996" y="4859395"/>
            <a:ext cx="369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trust, loyalty, reputation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E14CA-2309-7342-840C-3227C84DAFFE}"/>
              </a:ext>
            </a:extLst>
          </p:cNvPr>
          <p:cNvSpPr/>
          <p:nvPr/>
        </p:nvSpPr>
        <p:spPr>
          <a:xfrm>
            <a:off x="9218967" y="4839582"/>
            <a:ext cx="898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sales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311A9FB-8953-1D49-A75F-1B6830CE9865}"/>
              </a:ext>
            </a:extLst>
          </p:cNvPr>
          <p:cNvSpPr/>
          <p:nvPr/>
        </p:nvSpPr>
        <p:spPr>
          <a:xfrm>
            <a:off x="796414" y="4031811"/>
            <a:ext cx="5591686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933CDE-8384-534C-8538-069441FC5899}"/>
              </a:ext>
            </a:extLst>
          </p:cNvPr>
          <p:cNvSpPr txBox="1">
            <a:spLocks/>
          </p:cNvSpPr>
          <p:nvPr/>
        </p:nvSpPr>
        <p:spPr>
          <a:xfrm>
            <a:off x="796414" y="3659517"/>
            <a:ext cx="6998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Benefits for Companies</a:t>
            </a:r>
          </a:p>
        </p:txBody>
      </p:sp>
    </p:spTree>
    <p:extLst>
      <p:ext uri="{BB962C8B-B14F-4D97-AF65-F5344CB8AC3E}">
        <p14:creationId xmlns:p14="http://schemas.microsoft.com/office/powerpoint/2010/main" val="3621845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E4C84F6-CCA9-FD4D-96BA-7157D7E427DF}"/>
              </a:ext>
            </a:extLst>
          </p:cNvPr>
          <p:cNvSpPr/>
          <p:nvPr/>
        </p:nvSpPr>
        <p:spPr>
          <a:xfrm>
            <a:off x="838200" y="742156"/>
            <a:ext cx="5537200" cy="5714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0AD22-6702-D844-A2DF-4CA10A44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#STGT - Find Out More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8AB2271C-55AC-264C-9526-BAC49FDDB6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3100" y="742156"/>
            <a:ext cx="4279900" cy="42799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8D86957-0A1A-2448-B09C-ADEB787F10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37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STGT Guidelines</a:t>
            </a:r>
          </a:p>
          <a:p>
            <a:r>
              <a:rPr lang="en-US" dirty="0"/>
              <a:t>Technical Briefing</a:t>
            </a:r>
          </a:p>
          <a:p>
            <a:r>
              <a:rPr lang="en-US" dirty="0"/>
              <a:t>Upcoming Talk #ICSE2023</a:t>
            </a:r>
          </a:p>
          <a:p>
            <a:r>
              <a:rPr lang="en-US" dirty="0"/>
              <a:t>Upcoming Book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400" dirty="0"/>
              <a:t>Thanks to Dr Omar </a:t>
            </a:r>
            <a:r>
              <a:rPr lang="en-US" sz="2400" dirty="0" err="1"/>
              <a:t>Haggag</a:t>
            </a:r>
            <a:r>
              <a:rPr lang="en-US" sz="2400" dirty="0"/>
              <a:t> &amp; Michael </a:t>
            </a:r>
            <a:r>
              <a:rPr lang="en-US" sz="2400" dirty="0" err="1"/>
              <a:t>Hoye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4C9C88-3F7C-A047-8660-002CE0D555C3}"/>
              </a:ext>
            </a:extLst>
          </p:cNvPr>
          <p:cNvGrpSpPr/>
          <p:nvPr/>
        </p:nvGrpSpPr>
        <p:grpSpPr>
          <a:xfrm>
            <a:off x="7391400" y="4511674"/>
            <a:ext cx="3689350" cy="1325563"/>
            <a:chOff x="7391400" y="5070474"/>
            <a:chExt cx="3689350" cy="132556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0DD9B0F-3AE3-EF4F-8EE4-BA5E9F75E234}"/>
                </a:ext>
              </a:extLst>
            </p:cNvPr>
            <p:cNvSpPr/>
            <p:nvPr/>
          </p:nvSpPr>
          <p:spPr>
            <a:xfrm>
              <a:off x="7391400" y="5434805"/>
              <a:ext cx="3543300" cy="57149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C05B3AE-6648-6941-AD45-0EF2581DDCD8}"/>
                </a:ext>
              </a:extLst>
            </p:cNvPr>
            <p:cNvSpPr txBox="1">
              <a:spLocks/>
            </p:cNvSpPr>
            <p:nvPr/>
          </p:nvSpPr>
          <p:spPr>
            <a:xfrm>
              <a:off x="7391400" y="5070474"/>
              <a:ext cx="368935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200" b="1" dirty="0"/>
                <a:t>www.rashina.com/stgt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64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993B36-B401-2141-9945-63D41DB0CC71}"/>
              </a:ext>
            </a:extLst>
          </p:cNvPr>
          <p:cNvSpPr/>
          <p:nvPr/>
        </p:nvSpPr>
        <p:spPr>
          <a:xfrm>
            <a:off x="838200" y="737419"/>
            <a:ext cx="6781800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A94D3-22EE-7948-9229-45DC513D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703143" cy="1325563"/>
          </a:xfrm>
        </p:spPr>
        <p:txBody>
          <a:bodyPr/>
          <a:lstStyle/>
          <a:p>
            <a:r>
              <a:rPr lang="en-US" dirty="0"/>
              <a:t>‘User Stories’ - an Agile Myth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10A1E6-9F57-C748-A25A-DA5F7E7CD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617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made-up story about what we </a:t>
            </a:r>
            <a:r>
              <a:rPr lang="en-US" i="1" dirty="0"/>
              <a:t>think</a:t>
            </a:r>
            <a:r>
              <a:rPr lang="en-US" dirty="0"/>
              <a:t> the users want</a:t>
            </a:r>
          </a:p>
          <a:p>
            <a:pPr marL="0" indent="0">
              <a:buNone/>
            </a:pPr>
            <a:endParaRPr lang="en-US" dirty="0"/>
          </a:p>
          <a:p>
            <a:pPr marL="536575" indent="-225425">
              <a:buSzPct val="70000"/>
              <a:buFont typeface=".Apple Color Emoji UI"/>
              <a:buChar char="❌"/>
            </a:pPr>
            <a:r>
              <a:rPr lang="en-US" dirty="0"/>
              <a:t>  Based on assumptions</a:t>
            </a:r>
          </a:p>
          <a:p>
            <a:pPr marL="536575" indent="-225425">
              <a:buSzPct val="70000"/>
              <a:buFont typeface=".Apple Color Emoji UI"/>
              <a:buChar char="❌"/>
            </a:pPr>
            <a:r>
              <a:rPr lang="en-US" dirty="0"/>
              <a:t>  Led by convenience</a:t>
            </a:r>
          </a:p>
          <a:p>
            <a:pPr marL="536575" indent="-225425">
              <a:buSzPct val="70000"/>
              <a:buFont typeface=".Apple Color Emoji UI"/>
              <a:buChar char="❌"/>
            </a:pPr>
            <a:r>
              <a:rPr lang="en-US" dirty="0"/>
              <a:t>  No real users</a:t>
            </a:r>
          </a:p>
          <a:p>
            <a:pPr marL="536575" indent="-225425">
              <a:buSzPct val="70000"/>
              <a:buFont typeface=".Apple Color Emoji UI"/>
              <a:buChar char="❌"/>
            </a:pPr>
            <a:r>
              <a:rPr lang="en-US" dirty="0"/>
              <a:t>  No real stories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D09B266D-E851-CA4C-BD66-BB0BF10B82AB}"/>
              </a:ext>
            </a:extLst>
          </p:cNvPr>
          <p:cNvSpPr/>
          <p:nvPr/>
        </p:nvSpPr>
        <p:spPr>
          <a:xfrm flipH="1">
            <a:off x="6556920" y="2019308"/>
            <a:ext cx="3713182" cy="1328023"/>
          </a:xfrm>
          <a:prstGeom prst="wedgeRoundRectCallout">
            <a:avLst>
              <a:gd name="adj1" fmla="val -46499"/>
              <a:gd name="adj2" fmla="val 696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dirty="0"/>
              <a:t>As a</a:t>
            </a:r>
            <a:r>
              <a:rPr lang="en-US" dirty="0"/>
              <a:t> user </a:t>
            </a:r>
            <a:br>
              <a:rPr lang="en-US" dirty="0"/>
            </a:br>
            <a:r>
              <a:rPr lang="en-US" b="1" dirty="0"/>
              <a:t>I want to</a:t>
            </a:r>
            <a:r>
              <a:rPr lang="en-US" dirty="0"/>
              <a:t> provide my own feedback</a:t>
            </a:r>
            <a:br>
              <a:rPr lang="en-US" dirty="0"/>
            </a:br>
            <a:r>
              <a:rPr lang="en-US" b="1" dirty="0"/>
              <a:t>So that</a:t>
            </a:r>
            <a:r>
              <a:rPr lang="en-US" dirty="0"/>
              <a:t> customers don’t have to pretend to know what I need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A5007-80E5-D044-AB8D-F160D8FD2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21624" y="3482268"/>
            <a:ext cx="1632176" cy="263831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65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1779-76D1-B545-83C8-7C45A6DC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Important source of identifying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Bugs</a:t>
            </a:r>
          </a:p>
          <a:p>
            <a:pPr marL="0" indent="0">
              <a:buNone/>
            </a:pPr>
            <a:r>
              <a:rPr lang="en-US" dirty="0"/>
              <a:t>	Usability Issues</a:t>
            </a:r>
          </a:p>
          <a:p>
            <a:pPr marL="0" indent="0">
              <a:buNone/>
            </a:pPr>
            <a:r>
              <a:rPr lang="en-US" dirty="0"/>
              <a:t>	New feature ideas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474EC7-FD67-3140-B402-4043A633CE4B}"/>
              </a:ext>
            </a:extLst>
          </p:cNvPr>
          <p:cNvSpPr/>
          <p:nvPr/>
        </p:nvSpPr>
        <p:spPr>
          <a:xfrm>
            <a:off x="838199" y="737419"/>
            <a:ext cx="7184923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25EF19-D1DC-D441-B395-DA76CB9951D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6998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Real</a:t>
            </a:r>
            <a:r>
              <a:rPr lang="en-US" dirty="0"/>
              <a:t> User Stories are Priceless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4A1E3B-2F9C-4442-A402-F3529FB35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708924" y="3482268"/>
            <a:ext cx="1632176" cy="2638313"/>
          </a:xfrm>
          <a:prstGeom prst="ellipse">
            <a:avLst/>
          </a:prstGeom>
        </p:spPr>
      </p:pic>
      <p:pic>
        <p:nvPicPr>
          <p:cNvPr id="13" name="Graphic 12" descr="Beetle">
            <a:extLst>
              <a:ext uri="{FF2B5EF4-FFF2-40B4-BE49-F238E27FC236}">
                <a16:creationId xmlns:a16="http://schemas.microsoft.com/office/drawing/2014/main" id="{6D13E40D-FC7A-4642-B656-4777FD1C9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5458" y="2833432"/>
            <a:ext cx="486697" cy="486697"/>
          </a:xfrm>
          <a:prstGeom prst="rect">
            <a:avLst/>
          </a:prstGeom>
        </p:spPr>
      </p:pic>
      <p:pic>
        <p:nvPicPr>
          <p:cNvPr id="15" name="Graphic 14" descr="Lightbulb">
            <a:extLst>
              <a:ext uri="{FF2B5EF4-FFF2-40B4-BE49-F238E27FC236}">
                <a16:creationId xmlns:a16="http://schemas.microsoft.com/office/drawing/2014/main" id="{95BED844-31EB-E043-9590-12A151B0D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5458" y="3856050"/>
            <a:ext cx="486697" cy="486697"/>
          </a:xfrm>
          <a:prstGeom prst="rect">
            <a:avLst/>
          </a:prstGeom>
        </p:spPr>
      </p:pic>
      <p:pic>
        <p:nvPicPr>
          <p:cNvPr id="17" name="Graphic 16" descr="Deaf">
            <a:extLst>
              <a:ext uri="{FF2B5EF4-FFF2-40B4-BE49-F238E27FC236}">
                <a16:creationId xmlns:a16="http://schemas.microsoft.com/office/drawing/2014/main" id="{1884A2A0-AB06-DA4A-9810-90FB6F0A7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5458" y="3344741"/>
            <a:ext cx="486697" cy="486697"/>
          </a:xfrm>
          <a:prstGeom prst="rect">
            <a:avLst/>
          </a:prstGeom>
        </p:spPr>
      </p:pic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27176EF-C4C3-5549-923F-3CA8E2938704}"/>
              </a:ext>
            </a:extLst>
          </p:cNvPr>
          <p:cNvSpPr/>
          <p:nvPr/>
        </p:nvSpPr>
        <p:spPr>
          <a:xfrm flipH="1">
            <a:off x="6965709" y="2382799"/>
            <a:ext cx="3030966" cy="1328023"/>
          </a:xfrm>
          <a:prstGeom prst="wedgeRoundRectCallout">
            <a:avLst>
              <a:gd name="adj1" fmla="val -46499"/>
              <a:gd name="adj2" fmla="val 696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AU" dirty="0"/>
              <a:t>Customers pay for the development of the product, but users decide the fate of the product.</a:t>
            </a:r>
          </a:p>
        </p:txBody>
      </p:sp>
    </p:spTree>
    <p:extLst>
      <p:ext uri="{BB962C8B-B14F-4D97-AF65-F5344CB8AC3E}">
        <p14:creationId xmlns:p14="http://schemas.microsoft.com/office/powerpoint/2010/main" val="62203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1779-76D1-B545-83C8-7C45A6DC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622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Important source of understanding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User needs 	       generalizability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User wants          </a:t>
            </a:r>
            <a:r>
              <a:rPr lang="en-US" dirty="0" err="1"/>
              <a:t>personalisation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474EC7-FD67-3140-B402-4043A633CE4B}"/>
              </a:ext>
            </a:extLst>
          </p:cNvPr>
          <p:cNvSpPr/>
          <p:nvPr/>
        </p:nvSpPr>
        <p:spPr>
          <a:xfrm>
            <a:off x="838199" y="737419"/>
            <a:ext cx="7184923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25EF19-D1DC-D441-B395-DA76CB9951D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6998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 User Stories are Priceless</a:t>
            </a:r>
          </a:p>
        </p:txBody>
      </p:sp>
      <p:pic>
        <p:nvPicPr>
          <p:cNvPr id="4" name="Graphic 3" descr="Cake">
            <a:extLst>
              <a:ext uri="{FF2B5EF4-FFF2-40B4-BE49-F238E27FC236}">
                <a16:creationId xmlns:a16="http://schemas.microsoft.com/office/drawing/2014/main" id="{3EB09424-0093-E446-B8CF-1C45E9AF8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0675" y="3839856"/>
            <a:ext cx="486697" cy="486697"/>
          </a:xfrm>
          <a:prstGeom prst="rect">
            <a:avLst/>
          </a:prstGeom>
        </p:spPr>
      </p:pic>
      <p:pic>
        <p:nvPicPr>
          <p:cNvPr id="8" name="Graphic 7" descr="Universal Access">
            <a:extLst>
              <a:ext uri="{FF2B5EF4-FFF2-40B4-BE49-F238E27FC236}">
                <a16:creationId xmlns:a16="http://schemas.microsoft.com/office/drawing/2014/main" id="{BC45A54C-50D1-3B43-8DD0-0617740C3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4783" y="2677568"/>
            <a:ext cx="738483" cy="738483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42D765F6-EB43-D141-B8C7-6934C638CED6}"/>
              </a:ext>
            </a:extLst>
          </p:cNvPr>
          <p:cNvSpPr/>
          <p:nvPr/>
        </p:nvSpPr>
        <p:spPr>
          <a:xfrm>
            <a:off x="3618886" y="2959509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190A8DA-9C43-F243-AB8B-213AD89E1949}"/>
              </a:ext>
            </a:extLst>
          </p:cNvPr>
          <p:cNvSpPr/>
          <p:nvPr/>
        </p:nvSpPr>
        <p:spPr>
          <a:xfrm>
            <a:off x="3618886" y="4001294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62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21779-76D1-B545-83C8-7C45A6DC8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573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Important source of generating business value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Actioning user feedback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474EC7-FD67-3140-B402-4043A633CE4B}"/>
              </a:ext>
            </a:extLst>
          </p:cNvPr>
          <p:cNvSpPr/>
          <p:nvPr/>
        </p:nvSpPr>
        <p:spPr>
          <a:xfrm>
            <a:off x="838199" y="737419"/>
            <a:ext cx="7184923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25EF19-D1DC-D441-B395-DA76CB9951D2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69981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Real User Stories are Priceless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2D765F6-EB43-D141-B8C7-6934C638CED6}"/>
              </a:ext>
            </a:extLst>
          </p:cNvPr>
          <p:cNvSpPr/>
          <p:nvPr/>
        </p:nvSpPr>
        <p:spPr>
          <a:xfrm>
            <a:off x="4552951" y="2946623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190A8DA-9C43-F243-AB8B-213AD89E1949}"/>
              </a:ext>
            </a:extLst>
          </p:cNvPr>
          <p:cNvSpPr/>
          <p:nvPr/>
        </p:nvSpPr>
        <p:spPr>
          <a:xfrm>
            <a:off x="8766893" y="2946623"/>
            <a:ext cx="392676" cy="25936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9285ED-7CBE-6049-9547-12A5665608F3}"/>
              </a:ext>
            </a:extLst>
          </p:cNvPr>
          <p:cNvSpPr/>
          <p:nvPr/>
        </p:nvSpPr>
        <p:spPr>
          <a:xfrm>
            <a:off x="5011996" y="2814695"/>
            <a:ext cx="3695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trust, loyalty, reputation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0E14CA-2309-7342-840C-3227C84DAFFE}"/>
              </a:ext>
            </a:extLst>
          </p:cNvPr>
          <p:cNvSpPr/>
          <p:nvPr/>
        </p:nvSpPr>
        <p:spPr>
          <a:xfrm>
            <a:off x="9218967" y="2794882"/>
            <a:ext cx="898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6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16E4E1-997F-EA46-BE0A-4B3A978DE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2119745"/>
            <a:ext cx="9671050" cy="21496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do we get the </a:t>
            </a:r>
            <a:r>
              <a:rPr lang="en-US" b="1" i="1" dirty="0"/>
              <a:t>real</a:t>
            </a:r>
            <a:r>
              <a:rPr lang="en-US" dirty="0"/>
              <a:t> user stories?</a:t>
            </a:r>
          </a:p>
        </p:txBody>
      </p:sp>
    </p:spTree>
    <p:extLst>
      <p:ext uri="{BB962C8B-B14F-4D97-AF65-F5344CB8AC3E}">
        <p14:creationId xmlns:p14="http://schemas.microsoft.com/office/powerpoint/2010/main" val="149555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791C78-DB6C-2847-A41B-60A041059B11}"/>
              </a:ext>
            </a:extLst>
          </p:cNvPr>
          <p:cNvSpPr/>
          <p:nvPr/>
        </p:nvSpPr>
        <p:spPr>
          <a:xfrm>
            <a:off x="838199" y="737419"/>
            <a:ext cx="4013201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C27A-2C1F-9E4E-814A-54334A37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Proactive Stories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FCC607-631A-E045-927F-A1972846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User Ratings</a:t>
            </a:r>
          </a:p>
          <a:p>
            <a:r>
              <a:rPr lang="en-US" dirty="0"/>
              <a:t>User Reviews on App Stores</a:t>
            </a:r>
          </a:p>
          <a:p>
            <a:r>
              <a:rPr lang="en-US" dirty="0"/>
              <a:t>User Feedback through Websites</a:t>
            </a:r>
          </a:p>
          <a:p>
            <a:r>
              <a:rPr lang="en-US" dirty="0"/>
              <a:t>User Complaints through Call Centers</a:t>
            </a:r>
          </a:p>
          <a:p>
            <a:endParaRPr lang="en-US" dirty="0"/>
          </a:p>
        </p:txBody>
      </p:sp>
      <p:pic>
        <p:nvPicPr>
          <p:cNvPr id="7" name="Graphic 6" descr="Call centre">
            <a:extLst>
              <a:ext uri="{FF2B5EF4-FFF2-40B4-BE49-F238E27FC236}">
                <a16:creationId xmlns:a16="http://schemas.microsoft.com/office/drawing/2014/main" id="{A8DBB044-9E8C-924A-A726-C0267979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6659" y="2440062"/>
            <a:ext cx="1927076" cy="1927076"/>
          </a:xfrm>
          <a:prstGeom prst="rect">
            <a:avLst/>
          </a:prstGeom>
        </p:spPr>
      </p:pic>
      <p:pic>
        <p:nvPicPr>
          <p:cNvPr id="11" name="Graphic 10" descr="Angry face with no fill">
            <a:extLst>
              <a:ext uri="{FF2B5EF4-FFF2-40B4-BE49-F238E27FC236}">
                <a16:creationId xmlns:a16="http://schemas.microsoft.com/office/drawing/2014/main" id="{29AF3B5C-8D5F-F646-9F9C-6676B7473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31748" y="3521623"/>
            <a:ext cx="923613" cy="9236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B883F88-F103-2942-9FA1-1D2EBD1A2467}"/>
              </a:ext>
            </a:extLst>
          </p:cNvPr>
          <p:cNvGrpSpPr/>
          <p:nvPr/>
        </p:nvGrpSpPr>
        <p:grpSpPr>
          <a:xfrm>
            <a:off x="7998552" y="1569564"/>
            <a:ext cx="2237509" cy="2413866"/>
            <a:chOff x="7924800" y="1825625"/>
            <a:chExt cx="3429000" cy="35046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3E48C0A-5155-8D45-A2A1-11CBEC2BAC9A}"/>
                </a:ext>
              </a:extLst>
            </p:cNvPr>
            <p:cNvGrpSpPr/>
            <p:nvPr/>
          </p:nvGrpSpPr>
          <p:grpSpPr>
            <a:xfrm>
              <a:off x="7924800" y="1825625"/>
              <a:ext cx="2743200" cy="935182"/>
              <a:chOff x="5638800" y="2951018"/>
              <a:chExt cx="2743200" cy="935182"/>
            </a:xfrm>
          </p:grpSpPr>
          <p:pic>
            <p:nvPicPr>
              <p:cNvPr id="16" name="Graphic 15" descr="Star">
                <a:extLst>
                  <a:ext uri="{FF2B5EF4-FFF2-40B4-BE49-F238E27FC236}">
                    <a16:creationId xmlns:a16="http://schemas.microsoft.com/office/drawing/2014/main" id="{1DD3EAAA-3832-824A-B6F0-4BF2D04CD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Star">
                <a:extLst>
                  <a:ext uri="{FF2B5EF4-FFF2-40B4-BE49-F238E27FC236}">
                    <a16:creationId xmlns:a16="http://schemas.microsoft.com/office/drawing/2014/main" id="{37993F19-7C37-A34D-AD8A-7185B45B2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53200" y="29718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phic 17" descr="Star">
                <a:extLst>
                  <a:ext uri="{FF2B5EF4-FFF2-40B4-BE49-F238E27FC236}">
                    <a16:creationId xmlns:a16="http://schemas.microsoft.com/office/drawing/2014/main" id="{05185980-49B8-D141-9E44-A4A2260C28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67600" y="295101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4" name="Graphic 13" descr="Speech">
              <a:extLst>
                <a:ext uri="{FF2B5EF4-FFF2-40B4-BE49-F238E27FC236}">
                  <a16:creationId xmlns:a16="http://schemas.microsoft.com/office/drawing/2014/main" id="{A36C531B-ED99-974D-BDED-B5B4EE2FE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73291" y="2864139"/>
              <a:ext cx="3380509" cy="2466109"/>
            </a:xfrm>
            <a:prstGeom prst="rect">
              <a:avLst/>
            </a:prstGeom>
          </p:spPr>
        </p:pic>
        <p:pic>
          <p:nvPicPr>
            <p:cNvPr id="15" name="Graphic 14" descr="Star">
              <a:extLst>
                <a:ext uri="{FF2B5EF4-FFF2-40B4-BE49-F238E27FC236}">
                  <a16:creationId xmlns:a16="http://schemas.microsoft.com/office/drawing/2014/main" id="{328C2B5E-CCEF-B942-9CE8-61FC14CC8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50000"/>
            <a:stretch/>
          </p:blipFill>
          <p:spPr>
            <a:xfrm>
              <a:off x="10668000" y="1825625"/>
              <a:ext cx="4572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02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244749-66AC-E34A-B06B-36D98C736D05}"/>
              </a:ext>
            </a:extLst>
          </p:cNvPr>
          <p:cNvSpPr/>
          <p:nvPr/>
        </p:nvSpPr>
        <p:spPr>
          <a:xfrm>
            <a:off x="838199" y="737419"/>
            <a:ext cx="4254501" cy="58993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DAC27A-2C1F-9E4E-814A-54334A37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Stories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20861E-22B6-D743-8DEE-FA1978D7A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Activity Logs</a:t>
            </a:r>
          </a:p>
          <a:p>
            <a:r>
              <a:rPr lang="en-US" dirty="0"/>
              <a:t>User likes, dislikes, engagement</a:t>
            </a:r>
          </a:p>
          <a:p>
            <a:r>
              <a:rPr lang="en-US" dirty="0"/>
              <a:t>User Demographics</a:t>
            </a:r>
          </a:p>
        </p:txBody>
      </p:sp>
      <p:pic>
        <p:nvPicPr>
          <p:cNvPr id="3" name="Graphic 2" descr="Upward trend">
            <a:extLst>
              <a:ext uri="{FF2B5EF4-FFF2-40B4-BE49-F238E27FC236}">
                <a16:creationId xmlns:a16="http://schemas.microsoft.com/office/drawing/2014/main" id="{83E9FCD0-0264-984D-B162-9D9607A7D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0584" y="2029239"/>
            <a:ext cx="2101886" cy="2101886"/>
          </a:xfrm>
          <a:prstGeom prst="rect">
            <a:avLst/>
          </a:prstGeom>
        </p:spPr>
      </p:pic>
      <p:pic>
        <p:nvPicPr>
          <p:cNvPr id="8" name="Graphic 7" descr="Pie chart">
            <a:extLst>
              <a:ext uri="{FF2B5EF4-FFF2-40B4-BE49-F238E27FC236}">
                <a16:creationId xmlns:a16="http://schemas.microsoft.com/office/drawing/2014/main" id="{19CC2C79-6DCD-9D46-ACB1-51F1DC1B4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2470" y="2156238"/>
            <a:ext cx="1720365" cy="17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33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836</Words>
  <Application>Microsoft Macintosh PowerPoint</Application>
  <PresentationFormat>Widescreen</PresentationFormat>
  <Paragraphs>169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.Apple Color Emoji UI</vt:lpstr>
      <vt:lpstr>Arial</vt:lpstr>
      <vt:lpstr>Calibri</vt:lpstr>
      <vt:lpstr>Calibri Light</vt:lpstr>
      <vt:lpstr>HelveticaNeue Regular</vt:lpstr>
      <vt:lpstr>Noteworthy Light</vt:lpstr>
      <vt:lpstr>Times New Roman</vt:lpstr>
      <vt:lpstr>Office Theme</vt:lpstr>
      <vt:lpstr>You Asked For It: Making Sense of User Feedback</vt:lpstr>
      <vt:lpstr>PowerPoint Presentation</vt:lpstr>
      <vt:lpstr>‘User Stories’ - an Agile Myth</vt:lpstr>
      <vt:lpstr>PowerPoint Presentation</vt:lpstr>
      <vt:lpstr>PowerPoint Presentation</vt:lpstr>
      <vt:lpstr>PowerPoint Presentation</vt:lpstr>
      <vt:lpstr>How do we get the real user stories?</vt:lpstr>
      <vt:lpstr>Proactive Stories</vt:lpstr>
      <vt:lpstr>Automatic Stories</vt:lpstr>
      <vt:lpstr>Prompted Stories</vt:lpstr>
      <vt:lpstr>Elicited Stories</vt:lpstr>
      <vt:lpstr>What are we really dealing with?</vt:lpstr>
      <vt:lpstr>We don’t want to deal with real user feedback – Why?</vt:lpstr>
      <vt:lpstr>Current Approach</vt:lpstr>
      <vt:lpstr>PowerPoint Presentation</vt:lpstr>
      <vt:lpstr>  Socio-Technical Grounded Theory (STGT) – as a Powerful Qualitative Data Analysis Method</vt:lpstr>
      <vt:lpstr>Open Coding in STGT – think Hashtags!</vt:lpstr>
      <vt:lpstr>STGT - Constant Comparison &amp; Abstraction</vt:lpstr>
      <vt:lpstr>STGT for Qualitative Data Analysis</vt:lpstr>
      <vt:lpstr>New Approach – Making sense of Real User Stories using STGT</vt:lpstr>
      <vt:lpstr>Benefits for Software Teams</vt:lpstr>
      <vt:lpstr>PowerPoint Presentation</vt:lpstr>
      <vt:lpstr>#STGT - Find Out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Asked For It: Making Sense of User Feedback</dc:title>
  <dc:creator>Rashina Hoda</dc:creator>
  <cp:lastModifiedBy>Rashina Hoda</cp:lastModifiedBy>
  <cp:revision>13</cp:revision>
  <dcterms:created xsi:type="dcterms:W3CDTF">2023-04-25T01:43:17Z</dcterms:created>
  <dcterms:modified xsi:type="dcterms:W3CDTF">2023-04-27T03:20:42Z</dcterms:modified>
</cp:coreProperties>
</file>